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77"/>
  </p:handoutMasterIdLst>
  <p:sldIdLst>
    <p:sldId id="258" r:id="rId2"/>
    <p:sldId id="459" r:id="rId3"/>
    <p:sldId id="461" r:id="rId4"/>
    <p:sldId id="462" r:id="rId5"/>
    <p:sldId id="499" r:id="rId6"/>
    <p:sldId id="463" r:id="rId7"/>
    <p:sldId id="464" r:id="rId8"/>
    <p:sldId id="465" r:id="rId9"/>
    <p:sldId id="466" r:id="rId10"/>
    <p:sldId id="467" r:id="rId11"/>
    <p:sldId id="468" r:id="rId12"/>
    <p:sldId id="469" r:id="rId13"/>
    <p:sldId id="470" r:id="rId14"/>
    <p:sldId id="472" r:id="rId15"/>
    <p:sldId id="473" r:id="rId16"/>
    <p:sldId id="474" r:id="rId17"/>
    <p:sldId id="475" r:id="rId18"/>
    <p:sldId id="476" r:id="rId19"/>
    <p:sldId id="477" r:id="rId20"/>
    <p:sldId id="2686" r:id="rId21"/>
    <p:sldId id="2707" r:id="rId22"/>
    <p:sldId id="478" r:id="rId23"/>
    <p:sldId id="479" r:id="rId24"/>
    <p:sldId id="480" r:id="rId25"/>
    <p:sldId id="481" r:id="rId26"/>
    <p:sldId id="482" r:id="rId27"/>
    <p:sldId id="483" r:id="rId28"/>
    <p:sldId id="484" r:id="rId29"/>
    <p:sldId id="486" r:id="rId30"/>
    <p:sldId id="488" r:id="rId31"/>
    <p:sldId id="489" r:id="rId32"/>
    <p:sldId id="490" r:id="rId33"/>
    <p:sldId id="494" r:id="rId34"/>
    <p:sldId id="495" r:id="rId35"/>
    <p:sldId id="497" r:id="rId36"/>
    <p:sldId id="420" r:id="rId37"/>
    <p:sldId id="421" r:id="rId38"/>
    <p:sldId id="422" r:id="rId39"/>
    <p:sldId id="423" r:id="rId40"/>
    <p:sldId id="424" r:id="rId41"/>
    <p:sldId id="425" r:id="rId42"/>
    <p:sldId id="426" r:id="rId43"/>
    <p:sldId id="427" r:id="rId44"/>
    <p:sldId id="428" r:id="rId45"/>
    <p:sldId id="430" r:id="rId46"/>
    <p:sldId id="431" r:id="rId47"/>
    <p:sldId id="432" r:id="rId48"/>
    <p:sldId id="500" r:id="rId49"/>
    <p:sldId id="501" r:id="rId50"/>
    <p:sldId id="433" r:id="rId51"/>
    <p:sldId id="434" r:id="rId52"/>
    <p:sldId id="435" r:id="rId53"/>
    <p:sldId id="436" r:id="rId54"/>
    <p:sldId id="437" r:id="rId55"/>
    <p:sldId id="438" r:id="rId56"/>
    <p:sldId id="439" r:id="rId57"/>
    <p:sldId id="440" r:id="rId58"/>
    <p:sldId id="441" r:id="rId59"/>
    <p:sldId id="442" r:id="rId60"/>
    <p:sldId id="443" r:id="rId61"/>
    <p:sldId id="444" r:id="rId62"/>
    <p:sldId id="445" r:id="rId63"/>
    <p:sldId id="446" r:id="rId64"/>
    <p:sldId id="447" r:id="rId65"/>
    <p:sldId id="448" r:id="rId66"/>
    <p:sldId id="449" r:id="rId67"/>
    <p:sldId id="450" r:id="rId68"/>
    <p:sldId id="451" r:id="rId69"/>
    <p:sldId id="502" r:id="rId70"/>
    <p:sldId id="453" r:id="rId71"/>
    <p:sldId id="454" r:id="rId72"/>
    <p:sldId id="455" r:id="rId73"/>
    <p:sldId id="456" r:id="rId74"/>
    <p:sldId id="457" r:id="rId75"/>
    <p:sldId id="458" r:id="rId76"/>
  </p:sldIdLst>
  <p:sldSz cx="9144000" cy="6858000" type="screen4x3"/>
  <p:notesSz cx="6858000" cy="9144000"/>
  <p:embeddedFontLst>
    <p:embeddedFont>
      <p:font typeface="나눔손글씨 펜" panose="020B0600000101010101" charset="-127"/>
      <p:regular r:id="rId78"/>
    </p:embeddedFont>
    <p:embeddedFont>
      <p:font typeface="HY견고딕" panose="02030600000101010101" pitchFamily="18" charset="-127"/>
      <p:regular r:id="rId79"/>
    </p:embeddedFont>
    <p:embeddedFont>
      <p:font typeface="Tahoma" panose="020B0604030504040204" pitchFamily="34" charset="0"/>
      <p:regular r:id="rId80"/>
      <p:bold r:id="rId81"/>
    </p:embeddedFont>
    <p:embeddedFont>
      <p:font typeface="맑은 고딕" panose="020B0503020000020004" pitchFamily="50" charset="-127"/>
      <p:regular r:id="rId82"/>
      <p:bold r:id="rId8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65" d="100"/>
          <a:sy n="165" d="100"/>
        </p:scale>
        <p:origin x="1652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2024-10-01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2;p2">
            <a:extLst>
              <a:ext uri="{FF2B5EF4-FFF2-40B4-BE49-F238E27FC236}">
                <a16:creationId xmlns:a16="http://schemas.microsoft.com/office/drawing/2014/main" id="{AE169226-6326-4B42-BA01-A07503F9BF41}"/>
              </a:ext>
            </a:extLst>
          </p:cNvPr>
          <p:cNvSpPr/>
          <p:nvPr userDrawn="1"/>
        </p:nvSpPr>
        <p:spPr>
          <a:xfrm>
            <a:off x="-7454" y="-19878"/>
            <a:ext cx="1051972" cy="671349"/>
          </a:xfrm>
          <a:custGeom>
            <a:avLst/>
            <a:gdLst/>
            <a:ahLst/>
            <a:cxnLst/>
            <a:rect l="l" t="t" r="r" b="b"/>
            <a:pathLst>
              <a:path w="106741" h="62325" extrusionOk="0">
                <a:moveTo>
                  <a:pt x="106740" y="0"/>
                </a:moveTo>
                <a:lnTo>
                  <a:pt x="1" y="83"/>
                </a:lnTo>
                <a:lnTo>
                  <a:pt x="1" y="61346"/>
                </a:lnTo>
                <a:cubicBezTo>
                  <a:pt x="1" y="61346"/>
                  <a:pt x="3546" y="62324"/>
                  <a:pt x="8431" y="62324"/>
                </a:cubicBezTo>
                <a:cubicBezTo>
                  <a:pt x="17345" y="62324"/>
                  <a:pt x="30721" y="59067"/>
                  <a:pt x="35169" y="40668"/>
                </a:cubicBezTo>
                <a:cubicBezTo>
                  <a:pt x="39815" y="21454"/>
                  <a:pt x="48059" y="15875"/>
                  <a:pt x="55684" y="15875"/>
                </a:cubicBezTo>
                <a:cubicBezTo>
                  <a:pt x="59361" y="15875"/>
                  <a:pt x="62895" y="17173"/>
                  <a:pt x="65811" y="18864"/>
                </a:cubicBezTo>
                <a:cubicBezTo>
                  <a:pt x="71333" y="22067"/>
                  <a:pt x="77411" y="23685"/>
                  <a:pt x="83155" y="23685"/>
                </a:cubicBezTo>
                <a:cubicBezTo>
                  <a:pt x="95750" y="23685"/>
                  <a:pt x="106740" y="15906"/>
                  <a:pt x="106740" y="0"/>
                </a:cubicBez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52AEE1"/>
              </a:gs>
            </a:gsLst>
            <a:lin ang="2698631" scaled="0"/>
          </a:gra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lvl="0" indent="0">
              <a:spcBef>
                <a:spcPts val="0"/>
              </a:spcBef>
              <a:spcAft>
                <a:spcPts val="0"/>
              </a:spcAft>
              <a:buNone/>
            </a:pPr>
            <a:endParaRPr sz="1350" dirty="0"/>
          </a:p>
        </p:txBody>
      </p:sp>
      <p:sp>
        <p:nvSpPr>
          <p:cNvPr id="12" name="Google Shape;10;p2">
            <a:extLst>
              <a:ext uri="{FF2B5EF4-FFF2-40B4-BE49-F238E27FC236}">
                <a16:creationId xmlns:a16="http://schemas.microsoft.com/office/drawing/2014/main" id="{F2128D78-98D0-1946-ABC0-DD3E32D4D519}"/>
              </a:ext>
            </a:extLst>
          </p:cNvPr>
          <p:cNvSpPr/>
          <p:nvPr userDrawn="1"/>
        </p:nvSpPr>
        <p:spPr>
          <a:xfrm>
            <a:off x="7916518" y="5655365"/>
            <a:ext cx="1236331" cy="1209683"/>
          </a:xfrm>
          <a:custGeom>
            <a:avLst/>
            <a:gdLst/>
            <a:ahLst/>
            <a:cxnLst/>
            <a:rect l="l" t="t" r="r" b="b"/>
            <a:pathLst>
              <a:path w="113764" h="66545" extrusionOk="0">
                <a:moveTo>
                  <a:pt x="113763" y="1"/>
                </a:moveTo>
                <a:cubicBezTo>
                  <a:pt x="113763" y="1"/>
                  <a:pt x="94363" y="5103"/>
                  <a:pt x="77775" y="33272"/>
                </a:cubicBezTo>
                <a:cubicBezTo>
                  <a:pt x="67864" y="50104"/>
                  <a:pt x="57286" y="53491"/>
                  <a:pt x="45819" y="53491"/>
                </a:cubicBezTo>
                <a:cubicBezTo>
                  <a:pt x="38095" y="53491"/>
                  <a:pt x="29967" y="51954"/>
                  <a:pt x="21367" y="51954"/>
                </a:cubicBezTo>
                <a:cubicBezTo>
                  <a:pt x="0" y="51954"/>
                  <a:pt x="792" y="66545"/>
                  <a:pt x="792" y="66545"/>
                </a:cubicBezTo>
                <a:lnTo>
                  <a:pt x="113763" y="66545"/>
                </a:lnTo>
                <a:lnTo>
                  <a:pt x="113763" y="1"/>
                </a:lnTo>
                <a:close/>
              </a:path>
            </a:pathLst>
          </a:custGeom>
          <a:gradFill>
            <a:gsLst>
              <a:gs pos="0">
                <a:srgbClr val="4BB0A0"/>
              </a:gs>
              <a:gs pos="100000">
                <a:srgbClr val="4BB0A0"/>
              </a:gs>
            </a:gsLst>
            <a:lin ang="2698631" scaled="0"/>
          </a:gradFill>
          <a:ln>
            <a:noFill/>
          </a:ln>
        </p:spPr>
        <p:txBody>
          <a:bodyPr spcFirstLastPara="1" wrap="square" lIns="68569" tIns="68569" rIns="68569" bIns="6856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/>
          </a:p>
        </p:txBody>
      </p:sp>
      <p:sp>
        <p:nvSpPr>
          <p:cNvPr id="25" name="제목 24">
            <a:extLst>
              <a:ext uri="{FF2B5EF4-FFF2-40B4-BE49-F238E27FC236}">
                <a16:creationId xmlns:a16="http://schemas.microsoft.com/office/drawing/2014/main" id="{18E4D7E8-082F-3947-ACDC-CCB90F658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261" y="107958"/>
            <a:ext cx="8460789" cy="671349"/>
          </a:xfrm>
        </p:spPr>
        <p:txBody>
          <a:bodyPr>
            <a:normAutofit/>
          </a:bodyPr>
          <a:lstStyle>
            <a:lvl1pPr>
              <a:defRPr sz="2250" b="1">
                <a:solidFill>
                  <a:srgbClr val="F06436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ko-Kore-KR" dirty="0"/>
          </a:p>
        </p:txBody>
      </p:sp>
      <p:sp>
        <p:nvSpPr>
          <p:cNvPr id="33" name="슬라이드 번호 개체 틀 20">
            <a:extLst>
              <a:ext uri="{FF2B5EF4-FFF2-40B4-BE49-F238E27FC236}">
                <a16:creationId xmlns:a16="http://schemas.microsoft.com/office/drawing/2014/main" id="{5D8DE216-E2D2-0946-B519-359B6A0D0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68798" y="6472309"/>
            <a:ext cx="300659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353835A-5E09-4503-B599-6DF340CA3988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5" name="텍스트 개체 틀 34">
            <a:extLst>
              <a:ext uri="{FF2B5EF4-FFF2-40B4-BE49-F238E27FC236}">
                <a16:creationId xmlns:a16="http://schemas.microsoft.com/office/drawing/2014/main" id="{7706D100-A296-AA47-8D59-127D7B2E0C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261" y="815009"/>
            <a:ext cx="8460789" cy="2186609"/>
          </a:xfrm>
        </p:spPr>
        <p:txBody>
          <a:bodyPr/>
          <a:lstStyle>
            <a:lvl1pPr marL="171450" indent="-171450">
              <a:lnSpc>
                <a:spcPct val="120000"/>
              </a:lnSpc>
              <a:buClr>
                <a:srgbClr val="4BB0A0"/>
              </a:buClr>
              <a:buFont typeface="시스템 서체"/>
              <a:buChar char="◦"/>
              <a:defRPr sz="1500"/>
            </a:lvl1pPr>
            <a:lvl2pPr marL="514350" indent="-171450">
              <a:lnSpc>
                <a:spcPct val="120000"/>
              </a:lnSpc>
              <a:buFont typeface="시스템 서체"/>
              <a:buChar char="⁃"/>
              <a:defRPr sz="1350"/>
            </a:lvl2pPr>
            <a:lvl3pPr>
              <a:lnSpc>
                <a:spcPct val="120000"/>
              </a:lnSpc>
              <a:defRPr sz="1200"/>
            </a:lvl3pPr>
            <a:lvl4pPr>
              <a:lnSpc>
                <a:spcPct val="120000"/>
              </a:lnSpc>
              <a:defRPr sz="1050"/>
            </a:lvl4pPr>
            <a:lvl5pPr>
              <a:lnSpc>
                <a:spcPct val="120000"/>
              </a:lnSpc>
              <a:defRPr sz="1050"/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ko-Kore-KR" dirty="0"/>
          </a:p>
        </p:txBody>
      </p:sp>
      <p:sp>
        <p:nvSpPr>
          <p:cNvPr id="8" name="바닥글 개체 틀 36">
            <a:extLst>
              <a:ext uri="{FF2B5EF4-FFF2-40B4-BE49-F238E27FC236}">
                <a16:creationId xmlns:a16="http://schemas.microsoft.com/office/drawing/2014/main" id="{99878B9B-B665-4D4E-BCDA-A03B7B098B7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1616" y="6574971"/>
            <a:ext cx="3086100" cy="216052"/>
          </a:xfrm>
        </p:spPr>
        <p:txBody>
          <a:bodyPr/>
          <a:lstStyle>
            <a:lvl1pPr marL="0" marR="0" indent="0" algn="l" defTabSz="6858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50">
                <a:solidFill>
                  <a:schemeClr val="tx1"/>
                </a:solidFill>
              </a:defRPr>
            </a:lvl1pPr>
          </a:lstStyle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머신러닝</a:t>
            </a:r>
            <a:r>
              <a:rPr lang="en-US" altLang="ko-KR" b="1" dirty="0"/>
              <a:t>+</a:t>
            </a:r>
            <a:r>
              <a:rPr lang="ko-KR" altLang="en-US" b="1" dirty="0"/>
              <a:t>딥러닝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2177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2024-10-01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  <p:sldLayoutId id="2147483684" r:id="rId6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8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://mng.bz/0tIo" TargetMode="Externa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1988840"/>
            <a:ext cx="8784976" cy="1368152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3200" dirty="0" err="1"/>
              <a:t>시계열</a:t>
            </a:r>
            <a:r>
              <a:rPr lang="ko-KR" altLang="en-US" sz="3200" dirty="0"/>
              <a:t> 데이터와 순환</a:t>
            </a:r>
            <a:r>
              <a:rPr lang="en-US" altLang="ko-KR" sz="3200" dirty="0"/>
              <a:t> </a:t>
            </a:r>
            <a:r>
              <a:rPr lang="ko-KR" altLang="en-US" sz="3200" dirty="0"/>
              <a:t>신경망</a:t>
            </a:r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8407672" cy="500585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8.1.3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시계열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데이터 사례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비트코인 가격</a:t>
            </a: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3491880" y="3082496"/>
            <a:ext cx="1152128" cy="99457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44008" y="2666720"/>
            <a:ext cx="2880320" cy="4742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10000"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심한 등락</a:t>
            </a:r>
            <a:r>
              <a:rPr lang="en-US" altLang="ko-KR" sz="1400" dirty="0">
                <a:solidFill>
                  <a:srgbClr val="0000FF"/>
                </a:solidFill>
              </a:rPr>
              <a:t>. </a:t>
            </a:r>
            <a:r>
              <a:rPr lang="ko-KR" altLang="en-US" sz="1400" dirty="0">
                <a:solidFill>
                  <a:srgbClr val="0000FF"/>
                </a:solidFill>
              </a:rPr>
              <a:t>특히 전반부에 치솟음</a:t>
            </a:r>
            <a:r>
              <a:rPr lang="en-US" altLang="ko-KR" sz="1400" dirty="0">
                <a:solidFill>
                  <a:srgbClr val="0000FF"/>
                </a:solidFill>
              </a:rPr>
              <a:t>. </a:t>
            </a:r>
          </a:p>
          <a:p>
            <a:r>
              <a:rPr lang="ko-KR" altLang="en-US" sz="1400" dirty="0">
                <a:solidFill>
                  <a:srgbClr val="0000FF"/>
                </a:solidFill>
              </a:rPr>
              <a:t>후반부는 상대적으로 안정세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491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8.1.3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시계열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데이터 사례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비트코인 가격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628800"/>
            <a:ext cx="8064896" cy="284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218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484784"/>
            <a:ext cx="7961337" cy="504021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8.1.3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시계열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데이터 사례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비트코인 가격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윈도우 단위로 잘라 </a:t>
            </a:r>
            <a:r>
              <a:rPr lang="ko-KR" altLang="en-US" dirty="0" err="1"/>
              <a:t>샘플링하는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8-1(b)]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4283968" y="5670719"/>
            <a:ext cx="360040" cy="42257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541235" y="5382687"/>
            <a:ext cx="223996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맨 앞과 맨 뒤 샘플을 출력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624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8.1.3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시계열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데이터 사례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비트코인 가격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8182123" cy="4510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902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순환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시계열</a:t>
            </a:r>
            <a:r>
              <a:rPr lang="ko-KR" altLang="en-US" dirty="0"/>
              <a:t> 데이터를 처리하는 신경망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시간에 따라 값이 하나씩 순차적으로 들어온다는 사실을 반영하는</a:t>
            </a:r>
            <a:r>
              <a:rPr lang="en-US" altLang="ko-KR" dirty="0"/>
              <a:t> </a:t>
            </a:r>
            <a:r>
              <a:rPr lang="ko-KR" altLang="en-US" dirty="0"/>
              <a:t>신경망을 설계해야 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다행히 다층 </a:t>
            </a:r>
            <a:r>
              <a:rPr lang="ko-KR" altLang="en-US" dirty="0" err="1"/>
              <a:t>퍼셉트론을</a:t>
            </a:r>
            <a:r>
              <a:rPr lang="ko-KR" altLang="en-US" dirty="0"/>
              <a:t> 약간 고쳐서 사용하면 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1910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순환 신경망의 구조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8-5(b)])</a:t>
            </a:r>
          </a:p>
          <a:p>
            <a:pPr lvl="1"/>
            <a:r>
              <a:rPr lang="ko-KR" altLang="en-US" dirty="0" err="1"/>
              <a:t>은닉층</a:t>
            </a:r>
            <a:r>
              <a:rPr lang="ko-KR" altLang="en-US" dirty="0"/>
              <a:t> 노드 사이에 에지</a:t>
            </a:r>
            <a:r>
              <a:rPr lang="en-US" altLang="ko-KR" dirty="0"/>
              <a:t>(</a:t>
            </a:r>
            <a:r>
              <a:rPr lang="ko-KR" altLang="en-US" dirty="0"/>
              <a:t>순환 에지</a:t>
            </a:r>
            <a:r>
              <a:rPr lang="en-US" altLang="ko-KR" dirty="0"/>
              <a:t>)</a:t>
            </a:r>
            <a:r>
              <a:rPr lang="ko-KR" altLang="en-US" dirty="0"/>
              <a:t>가 있다는 사실을 제외하고 다층 </a:t>
            </a:r>
            <a:r>
              <a:rPr lang="ko-KR" altLang="en-US" dirty="0" err="1"/>
              <a:t>퍼셉트론과</a:t>
            </a:r>
            <a:r>
              <a:rPr lang="ko-KR" altLang="en-US" dirty="0"/>
              <a:t> 동일함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가중치 집합</a:t>
            </a:r>
            <a:endParaRPr lang="en-US" altLang="ko-KR" dirty="0"/>
          </a:p>
          <a:p>
            <a:pPr lvl="2"/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ko-KR" altLang="en-US" dirty="0"/>
              <a:t> </a:t>
            </a:r>
            <a:r>
              <a:rPr lang="en-US" altLang="ko-KR" dirty="0"/>
              <a:t>{</a:t>
            </a:r>
            <a:r>
              <a:rPr lang="en-US" altLang="ko-KR" b="1" dirty="0"/>
              <a:t>U</a:t>
            </a:r>
            <a:r>
              <a:rPr lang="en-US" altLang="ko-KR" dirty="0"/>
              <a:t>, </a:t>
            </a:r>
            <a:r>
              <a:rPr lang="en-US" altLang="ko-KR" b="1" dirty="0"/>
              <a:t>V</a:t>
            </a:r>
            <a:r>
              <a:rPr lang="en-US" altLang="ko-KR" dirty="0"/>
              <a:t>}</a:t>
            </a:r>
          </a:p>
          <a:p>
            <a:pPr lvl="2"/>
            <a:r>
              <a:rPr lang="ko-KR" altLang="en-US" dirty="0"/>
              <a:t>순환</a:t>
            </a:r>
            <a:r>
              <a:rPr lang="en-US" altLang="ko-KR" dirty="0"/>
              <a:t> </a:t>
            </a:r>
            <a:r>
              <a:rPr lang="ko-KR" altLang="en-US" dirty="0"/>
              <a:t>신경망 </a:t>
            </a:r>
            <a:r>
              <a:rPr lang="en-US" altLang="ko-KR" dirty="0"/>
              <a:t>{</a:t>
            </a:r>
            <a:r>
              <a:rPr lang="en-US" altLang="ko-KR" b="1" dirty="0"/>
              <a:t>U</a:t>
            </a:r>
            <a:r>
              <a:rPr lang="en-US" altLang="ko-KR" dirty="0"/>
              <a:t>, </a:t>
            </a:r>
            <a:r>
              <a:rPr lang="en-US" altLang="ko-KR" b="1" dirty="0"/>
              <a:t>V</a:t>
            </a:r>
            <a:r>
              <a:rPr lang="en-US" altLang="ko-KR" dirty="0"/>
              <a:t>,</a:t>
            </a:r>
            <a:r>
              <a:rPr lang="en-US" altLang="ko-KR" b="1" dirty="0"/>
              <a:t> W</a:t>
            </a:r>
            <a:r>
              <a:rPr lang="en-US" altLang="ko-KR" dirty="0"/>
              <a:t>}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2816"/>
            <a:ext cx="792528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48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순환 신경망에</a:t>
            </a:r>
            <a:r>
              <a:rPr lang="en-US" altLang="ko-KR" dirty="0"/>
              <a:t> </a:t>
            </a:r>
            <a:r>
              <a:rPr lang="ko-KR" altLang="en-US" dirty="0"/>
              <a:t>데이터 입력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8-6])</a:t>
            </a:r>
          </a:p>
          <a:p>
            <a:pPr lvl="1"/>
            <a:r>
              <a:rPr lang="ko-KR" altLang="en-US" dirty="0"/>
              <a:t>펼쳐서 그리면 이해가 쉬움</a:t>
            </a:r>
            <a:endParaRPr lang="en-US" altLang="ko-KR" dirty="0"/>
          </a:p>
          <a:p>
            <a:pPr lvl="1"/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순간에 </a:t>
            </a:r>
            <a:r>
              <a:rPr lang="en-US" altLang="ko-KR" b="1" dirty="0" err="1"/>
              <a:t>a</a:t>
            </a:r>
            <a:r>
              <a:rPr lang="en-US" altLang="ko-KR" baseline="30000" dirty="0" err="1"/>
              <a:t>i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입력됨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8-5(b)]</a:t>
            </a:r>
            <a:r>
              <a:rPr lang="ko-KR" altLang="en-US" dirty="0"/>
              <a:t>의 </a:t>
            </a:r>
            <a:r>
              <a:rPr lang="en-US" altLang="ko-KR" dirty="0"/>
              <a:t>a</a:t>
            </a:r>
            <a:r>
              <a:rPr lang="en-US" altLang="ko-KR" baseline="-25000" dirty="0"/>
              <a:t>0</a:t>
            </a:r>
            <a:r>
              <a:rPr lang="en-US" altLang="ko-KR" dirty="0"/>
              <a:t>,a</a:t>
            </a:r>
            <a:r>
              <a:rPr lang="en-US" altLang="ko-KR" baseline="-25000" dirty="0"/>
              <a:t>1</a:t>
            </a:r>
            <a:r>
              <a:rPr lang="en-US" altLang="ko-KR" dirty="0"/>
              <a:t>,a</a:t>
            </a:r>
            <a:r>
              <a:rPr lang="en-US" altLang="ko-KR" baseline="-25000" dirty="0"/>
              <a:t>2</a:t>
            </a:r>
            <a:r>
              <a:rPr lang="ko-KR" altLang="en-US" dirty="0"/>
              <a:t>가 </a:t>
            </a:r>
            <a:r>
              <a:rPr lang="en-US" altLang="ko-KR" b="1" dirty="0" err="1"/>
              <a:t>a</a:t>
            </a:r>
            <a:r>
              <a:rPr lang="en-US" altLang="ko-KR" baseline="30000" dirty="0" err="1"/>
              <a:t>i</a:t>
            </a:r>
            <a:r>
              <a:rPr lang="ko-KR" altLang="en-US" dirty="0" err="1"/>
              <a:t>를</a:t>
            </a:r>
            <a:r>
              <a:rPr lang="ko-KR" altLang="en-US" dirty="0"/>
              <a:t> 구성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가중치 공유</a:t>
            </a:r>
            <a:endParaRPr lang="en-US" altLang="ko-KR" dirty="0"/>
          </a:p>
          <a:p>
            <a:pPr lvl="2"/>
            <a:r>
              <a:rPr lang="ko-KR" altLang="en-US" dirty="0"/>
              <a:t>순간마다 서로 다른 가중치를 가지는 것이 아님</a:t>
            </a:r>
            <a:endParaRPr lang="en-US" altLang="ko-KR" dirty="0"/>
          </a:p>
          <a:p>
            <a:pPr lvl="2"/>
            <a:r>
              <a:rPr lang="ko-KR" altLang="en-US" dirty="0"/>
              <a:t>모든 순간이 </a:t>
            </a:r>
            <a:r>
              <a:rPr lang="en-US" altLang="ko-KR" dirty="0"/>
              <a:t>{</a:t>
            </a:r>
            <a:r>
              <a:rPr lang="en-US" altLang="ko-KR" b="1" dirty="0"/>
              <a:t>U</a:t>
            </a:r>
            <a:r>
              <a:rPr lang="en-US" altLang="ko-KR" dirty="0"/>
              <a:t>, </a:t>
            </a:r>
            <a:r>
              <a:rPr lang="en-US" altLang="ko-KR" b="1" dirty="0"/>
              <a:t>V</a:t>
            </a:r>
            <a:r>
              <a:rPr lang="en-US" altLang="ko-KR" dirty="0"/>
              <a:t>,</a:t>
            </a:r>
            <a:r>
              <a:rPr lang="en-US" altLang="ko-KR" b="1" dirty="0"/>
              <a:t> W</a:t>
            </a:r>
            <a:r>
              <a:rPr lang="en-US" altLang="ko-KR" dirty="0"/>
              <a:t>}</a:t>
            </a:r>
            <a:r>
              <a:rPr lang="ko-KR" altLang="en-US" dirty="0"/>
              <a:t>를 공유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412776"/>
            <a:ext cx="4387026" cy="3576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19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213" y="3717032"/>
            <a:ext cx="2306825" cy="3873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06" y="2628513"/>
            <a:ext cx="3158852" cy="4536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순환 신경망의 동작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i</a:t>
            </a:r>
            <a:r>
              <a:rPr lang="en-US" altLang="ko-KR" dirty="0"/>
              <a:t> </a:t>
            </a:r>
            <a:r>
              <a:rPr lang="ko-KR" altLang="en-US" dirty="0"/>
              <a:t>순간의 </a:t>
            </a:r>
            <a:r>
              <a:rPr lang="en-US" altLang="ko-KR" b="1" dirty="0" err="1"/>
              <a:t>a</a:t>
            </a:r>
            <a:r>
              <a:rPr lang="en-US" altLang="ko-KR" baseline="30000" dirty="0" err="1"/>
              <a:t>i</a:t>
            </a:r>
            <a:r>
              <a:rPr lang="ko-KR" altLang="en-US" dirty="0"/>
              <a:t>는 가중치 </a:t>
            </a:r>
            <a:r>
              <a:rPr lang="en-US" altLang="ko-KR" b="1" dirty="0"/>
              <a:t>U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통해 </a:t>
            </a:r>
            <a:r>
              <a:rPr lang="ko-KR" altLang="en-US" dirty="0" err="1"/>
              <a:t>은닉층의</a:t>
            </a:r>
            <a:r>
              <a:rPr lang="ko-KR" altLang="en-US" dirty="0"/>
              <a:t> 상태 </a:t>
            </a:r>
            <a:r>
              <a:rPr lang="en-US" altLang="ko-KR" b="1" dirty="0"/>
              <a:t>h</a:t>
            </a:r>
            <a:r>
              <a:rPr lang="en-US" altLang="ko-KR" baseline="30000" dirty="0"/>
              <a:t>i</a:t>
            </a:r>
            <a:r>
              <a:rPr lang="ko-KR" altLang="en-US" dirty="0"/>
              <a:t>에 영향을 미치고</a:t>
            </a:r>
            <a:r>
              <a:rPr lang="en-US" altLang="ko-KR" dirty="0"/>
              <a:t>, </a:t>
            </a:r>
            <a:r>
              <a:rPr lang="en-US" altLang="ko-KR" b="1" dirty="0"/>
              <a:t>h</a:t>
            </a:r>
            <a:r>
              <a:rPr lang="en-US" altLang="ko-KR" baseline="30000" dirty="0"/>
              <a:t>i</a:t>
            </a:r>
            <a:r>
              <a:rPr lang="ko-KR" altLang="en-US" dirty="0"/>
              <a:t>는 가중치 </a:t>
            </a:r>
            <a:r>
              <a:rPr lang="en-US" altLang="ko-KR" b="1" dirty="0"/>
              <a:t>V</a:t>
            </a:r>
            <a:r>
              <a:rPr lang="ko-KR" altLang="en-US" dirty="0"/>
              <a:t>를 통해 </a:t>
            </a:r>
            <a:r>
              <a:rPr lang="ko-KR" altLang="en-US" dirty="0" err="1"/>
              <a:t>출력값</a:t>
            </a:r>
            <a:r>
              <a:rPr lang="ko-KR" altLang="en-US" dirty="0"/>
              <a:t> </a:t>
            </a:r>
            <a:r>
              <a:rPr lang="en-US" altLang="ko-KR" b="1" dirty="0"/>
              <a:t>o</a:t>
            </a:r>
            <a:r>
              <a:rPr lang="en-US" altLang="ko-KR" baseline="30000" dirty="0"/>
              <a:t>i</a:t>
            </a:r>
            <a:r>
              <a:rPr lang="ko-KR" altLang="en-US" dirty="0"/>
              <a:t>에 영향을 미침</a:t>
            </a:r>
            <a:r>
              <a:rPr lang="en-US" altLang="ko-KR" dirty="0"/>
              <a:t>. </a:t>
            </a:r>
            <a:r>
              <a:rPr lang="en-US" altLang="ko-KR" b="1" dirty="0"/>
              <a:t>h</a:t>
            </a:r>
            <a:r>
              <a:rPr lang="en-US" altLang="ko-KR" baseline="30000" dirty="0"/>
              <a:t>i-1</a:t>
            </a:r>
            <a:r>
              <a:rPr lang="ko-KR" altLang="en-US" dirty="0"/>
              <a:t>는 가중치 </a:t>
            </a:r>
            <a:r>
              <a:rPr lang="en-US" altLang="ko-KR" b="1" dirty="0"/>
              <a:t>W</a:t>
            </a:r>
            <a:r>
              <a:rPr lang="ko-KR" altLang="en-US" dirty="0"/>
              <a:t>를 통해</a:t>
            </a:r>
            <a:r>
              <a:rPr lang="en-US" altLang="ko-KR" dirty="0"/>
              <a:t> </a:t>
            </a:r>
            <a:r>
              <a:rPr lang="en-US" altLang="ko-KR" b="1" dirty="0"/>
              <a:t>h</a:t>
            </a:r>
            <a:r>
              <a:rPr lang="en-US" altLang="ko-KR" baseline="30000" dirty="0"/>
              <a:t>i</a:t>
            </a:r>
            <a:r>
              <a:rPr lang="ko-KR" altLang="en-US" dirty="0"/>
              <a:t>에 영향을 미침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은닉층에서</a:t>
            </a:r>
            <a:r>
              <a:rPr lang="en-US" altLang="ko-KR" dirty="0"/>
              <a:t> </a:t>
            </a:r>
            <a:r>
              <a:rPr lang="ko-KR" altLang="en-US" dirty="0"/>
              <a:t>일어나는 계산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출력층에서</a:t>
            </a:r>
            <a:r>
              <a:rPr lang="ko-KR" altLang="en-US" dirty="0"/>
              <a:t> 일어나는 계산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식 </a:t>
            </a:r>
            <a:r>
              <a:rPr lang="en-US" altLang="ko-KR" dirty="0"/>
              <a:t>(8.2)</a:t>
            </a:r>
            <a:r>
              <a:rPr lang="ko-KR" altLang="en-US" dirty="0"/>
              <a:t>에서 </a:t>
            </a:r>
            <a:r>
              <a:rPr lang="en-US" altLang="ko-KR" b="1" dirty="0"/>
              <a:t>Wh</a:t>
            </a:r>
            <a:r>
              <a:rPr lang="en-US" altLang="ko-KR" baseline="30000" dirty="0"/>
              <a:t>i-1</a:t>
            </a:r>
            <a:r>
              <a:rPr lang="en-US" altLang="ko-KR" dirty="0"/>
              <a:t> </a:t>
            </a:r>
            <a:r>
              <a:rPr lang="ko-KR" altLang="en-US" dirty="0"/>
              <a:t>항을 제외하면 다층 </a:t>
            </a:r>
            <a:r>
              <a:rPr lang="ko-KR" altLang="en-US" dirty="0" err="1"/>
              <a:t>퍼셉트론과</a:t>
            </a:r>
            <a:r>
              <a:rPr lang="ko-KR" altLang="en-US" dirty="0"/>
              <a:t> 동일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순환 신경망은 이 항을 통해 이전 순간의 </a:t>
            </a:r>
            <a:r>
              <a:rPr lang="ko-KR" altLang="en-US" dirty="0" err="1"/>
              <a:t>은닉층</a:t>
            </a:r>
            <a:r>
              <a:rPr lang="ko-KR" altLang="en-US" dirty="0"/>
              <a:t> 상태 </a:t>
            </a:r>
            <a:r>
              <a:rPr lang="en-US" altLang="ko-KR" b="1" dirty="0"/>
              <a:t>h</a:t>
            </a:r>
            <a:r>
              <a:rPr lang="en-US" altLang="ko-KR" baseline="30000" dirty="0"/>
              <a:t>i-1</a:t>
            </a:r>
            <a:r>
              <a:rPr lang="ko-KR" altLang="en-US" dirty="0"/>
              <a:t>를 현재 순간의 </a:t>
            </a:r>
            <a:r>
              <a:rPr lang="ko-KR" altLang="en-US" dirty="0" err="1"/>
              <a:t>은닉층</a:t>
            </a:r>
            <a:r>
              <a:rPr lang="ko-KR" altLang="en-US" dirty="0"/>
              <a:t> 상태 </a:t>
            </a:r>
            <a:r>
              <a:rPr lang="en-US" altLang="ko-KR" b="1" dirty="0"/>
              <a:t>h</a:t>
            </a:r>
            <a:r>
              <a:rPr lang="en-US" altLang="ko-KR" baseline="30000" dirty="0"/>
              <a:t>i</a:t>
            </a:r>
            <a:r>
              <a:rPr lang="ko-KR" altLang="en-US" dirty="0"/>
              <a:t>로 전달하여 시간성을 처리함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28" name="직선 화살표 연결선 27"/>
          <p:cNvCxnSpPr/>
          <p:nvPr/>
        </p:nvCxnSpPr>
        <p:spPr>
          <a:xfrm flipH="1" flipV="1">
            <a:off x="2771800" y="2996952"/>
            <a:ext cx="966869" cy="58928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721616" y="3505666"/>
            <a:ext cx="337066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이 항을 제외하면 다층 </a:t>
            </a:r>
            <a:r>
              <a:rPr lang="ko-KR" altLang="en-US" sz="1400" dirty="0" err="1">
                <a:solidFill>
                  <a:srgbClr val="0000FF"/>
                </a:solidFill>
              </a:rPr>
              <a:t>퍼셉트론과</a:t>
            </a:r>
            <a:r>
              <a:rPr lang="ko-KR" altLang="en-US" sz="1400" dirty="0">
                <a:solidFill>
                  <a:srgbClr val="0000FF"/>
                </a:solidFill>
              </a:rPr>
              <a:t> 동일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6121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순환 신경망의 학습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학습 알고리즘은 최적의 </a:t>
            </a:r>
            <a:r>
              <a:rPr lang="en-US" altLang="ko-KR" dirty="0"/>
              <a:t>{</a:t>
            </a:r>
            <a:r>
              <a:rPr lang="en-US" altLang="ko-KR" b="1" dirty="0"/>
              <a:t>U</a:t>
            </a:r>
            <a:r>
              <a:rPr lang="en-US" altLang="ko-KR" dirty="0"/>
              <a:t>, </a:t>
            </a:r>
            <a:r>
              <a:rPr lang="en-US" altLang="ko-KR" b="1" dirty="0"/>
              <a:t>V</a:t>
            </a:r>
            <a:r>
              <a:rPr lang="en-US" altLang="ko-KR" dirty="0"/>
              <a:t>,</a:t>
            </a:r>
            <a:r>
              <a:rPr lang="en-US" altLang="ko-KR" b="1" dirty="0"/>
              <a:t> W</a:t>
            </a:r>
            <a:r>
              <a:rPr lang="en-US" altLang="ko-KR" dirty="0"/>
              <a:t>}</a:t>
            </a:r>
            <a:r>
              <a:rPr lang="ko-KR" altLang="en-US" dirty="0"/>
              <a:t>를 알아냄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BPTT(back-propagation through time) </a:t>
            </a:r>
            <a:r>
              <a:rPr lang="ko-KR" altLang="en-US" dirty="0"/>
              <a:t>알고리즘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6" y="2996952"/>
            <a:ext cx="8089887" cy="57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37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선별 기억력을 갖춘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LSTM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순환 신경망의 기억력 한계</a:t>
            </a:r>
            <a:r>
              <a:rPr lang="en-US" altLang="ko-KR" dirty="0"/>
              <a:t> 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은닉층</a:t>
            </a:r>
            <a:r>
              <a:rPr lang="ko-KR" altLang="en-US" dirty="0"/>
              <a:t> 상태를 다음 순간으로 넘기는 기능을 통해 과거를 기억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하지만 장기 문맥 의존성</a:t>
            </a:r>
            <a:r>
              <a:rPr lang="en-US" altLang="ko-KR" dirty="0"/>
              <a:t>(</a:t>
            </a:r>
            <a:r>
              <a:rPr lang="ko-KR" altLang="en-US" dirty="0"/>
              <a:t>멀리 떨어진 요소가 밀접한 상호작용하는 현상</a:t>
            </a:r>
            <a:r>
              <a:rPr lang="en-US" altLang="ko-KR" dirty="0"/>
              <a:t>)</a:t>
            </a:r>
            <a:r>
              <a:rPr lang="ko-KR" altLang="en-US" dirty="0"/>
              <a:t>을 제대로 처리하지 못하는 한계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계속 들어오는 입력의 영향으로 기억력 감퇴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사람은 선별 기억 능력으로 오래 전 기억을 간직함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1EF3E69B-B0AF-49F5-AB53-0DF4077305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985393"/>
            <a:ext cx="5189517" cy="1950123"/>
          </a:xfrm>
          <a:prstGeom prst="rect">
            <a:avLst/>
          </a:prstGeom>
          <a:noFill/>
          <a:ln>
            <a:solidFill>
              <a:srgbClr val="39B54A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56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시계열</a:t>
            </a:r>
            <a:r>
              <a:rPr lang="ko-KR" altLang="en-US" dirty="0"/>
              <a:t> 데이터</a:t>
            </a:r>
            <a:endParaRPr lang="en-US" altLang="ko-KR" dirty="0"/>
          </a:p>
          <a:p>
            <a:pPr lvl="1"/>
            <a:r>
              <a:rPr lang="ko-KR" altLang="en-US" dirty="0"/>
              <a:t>시간 정보가 들어 있는 데이터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문장 </a:t>
            </a:r>
            <a:r>
              <a:rPr lang="en-US" altLang="ko-KR" dirty="0"/>
              <a:t>“</a:t>
            </a:r>
            <a:r>
              <a:rPr lang="ko-KR" altLang="en-US" dirty="0"/>
              <a:t>세상에는 </a:t>
            </a:r>
            <a:r>
              <a:rPr lang="ko-KR" altLang="en-US" dirty="0" err="1"/>
              <a:t>시계열</a:t>
            </a:r>
            <a:r>
              <a:rPr lang="ko-KR" altLang="en-US" dirty="0"/>
              <a:t> 데이터가 참 많다</a:t>
            </a:r>
            <a:r>
              <a:rPr lang="en-US" altLang="ko-KR" dirty="0"/>
              <a:t>“</a:t>
            </a:r>
          </a:p>
          <a:p>
            <a:pPr lvl="2"/>
            <a:r>
              <a:rPr lang="ko-KR" altLang="en-US" dirty="0"/>
              <a:t>단어가 나타나는 순서가 중요</a:t>
            </a:r>
            <a:endParaRPr lang="en-US" altLang="ko-KR" dirty="0"/>
          </a:p>
          <a:p>
            <a:pPr lvl="2"/>
            <a:r>
              <a:rPr lang="ko-KR" altLang="en-US" dirty="0"/>
              <a:t>샘플의 길이가 다름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err="1"/>
              <a:t>시계열</a:t>
            </a:r>
            <a:r>
              <a:rPr lang="ko-KR" altLang="en-US" dirty="0"/>
              <a:t> 데이터를 인식하는 고전적인 모델</a:t>
            </a:r>
            <a:endParaRPr lang="en-US" altLang="ko-KR" dirty="0"/>
          </a:p>
          <a:p>
            <a:pPr lvl="1"/>
            <a:r>
              <a:rPr lang="en-US" altLang="ko-KR" dirty="0"/>
              <a:t>ARIMA(autoregressive integrated moving average)</a:t>
            </a:r>
            <a:r>
              <a:rPr lang="ko-KR" altLang="en-US" dirty="0"/>
              <a:t>와</a:t>
            </a:r>
            <a:r>
              <a:rPr lang="en-US" altLang="ko-KR" dirty="0"/>
              <a:t> SARIMA(seasonal ARIMA)</a:t>
            </a:r>
          </a:p>
          <a:p>
            <a:pPr lvl="1"/>
            <a:r>
              <a:rPr lang="en-US" altLang="ko-KR" dirty="0"/>
              <a:t>Prophet </a:t>
            </a:r>
            <a:r>
              <a:rPr lang="ko-KR" altLang="en-US" dirty="0"/>
              <a:t>등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err="1"/>
              <a:t>시계열</a:t>
            </a:r>
            <a:r>
              <a:rPr lang="ko-KR" altLang="en-US" dirty="0"/>
              <a:t> 데이터를 인식하는 </a:t>
            </a:r>
            <a:r>
              <a:rPr lang="ko-KR" altLang="en-US" dirty="0" err="1"/>
              <a:t>딥러닝</a:t>
            </a:r>
            <a:r>
              <a:rPr lang="ko-KR" altLang="en-US" dirty="0"/>
              <a:t> 모델</a:t>
            </a:r>
            <a:endParaRPr lang="en-US" altLang="ko-KR" dirty="0"/>
          </a:p>
          <a:p>
            <a:pPr lvl="1"/>
            <a:r>
              <a:rPr lang="ko-KR" altLang="en-US" dirty="0"/>
              <a:t>순환 신경망</a:t>
            </a:r>
            <a:r>
              <a:rPr lang="en-US" altLang="ko-KR" baseline="-25000" dirty="0"/>
              <a:t>recurrent neural network(RNN)</a:t>
            </a:r>
          </a:p>
          <a:p>
            <a:pPr lvl="1"/>
            <a:r>
              <a:rPr lang="en-US" altLang="ko-KR" dirty="0" err="1"/>
              <a:t>LSTM</a:t>
            </a:r>
            <a:r>
              <a:rPr lang="en-US" altLang="ko-KR" baseline="-25000" dirty="0" err="1"/>
              <a:t>long</a:t>
            </a:r>
            <a:r>
              <a:rPr lang="en-US" altLang="ko-KR" baseline="-25000" dirty="0"/>
              <a:t> short-term memory</a:t>
            </a:r>
            <a:r>
              <a:rPr lang="en-US" altLang="ko-KR" dirty="0"/>
              <a:t>: </a:t>
            </a:r>
            <a:r>
              <a:rPr lang="ko-KR" altLang="en-US" dirty="0"/>
              <a:t>선별</a:t>
            </a:r>
            <a:r>
              <a:rPr lang="en-US" altLang="ko-KR" dirty="0"/>
              <a:t> </a:t>
            </a:r>
            <a:r>
              <a:rPr lang="ko-KR" altLang="en-US" dirty="0"/>
              <a:t>기억 능력을 갖춰 장기 문맥 처리에 유리</a:t>
            </a:r>
            <a:endParaRPr lang="en-US" altLang="ko-KR" baseline="-25000" dirty="0"/>
          </a:p>
          <a:p>
            <a:pPr marL="0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83881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560C8E-85A7-4F80-954E-EBC50C8C1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2594" y="2620910"/>
            <a:ext cx="4354690" cy="2884674"/>
          </a:xfrm>
          <a:prstGeom prst="rect">
            <a:avLst/>
          </a:prstGeom>
        </p:spPr>
      </p:pic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2669C13A-11E1-4220-85F5-005C528963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1001" y="1667250"/>
            <a:ext cx="8176283" cy="4088761"/>
          </a:xfrm>
        </p:spPr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altLang="ko-KR" dirty="0"/>
              <a:t>LSTM </a:t>
            </a:r>
            <a:r>
              <a:rPr lang="ko-KR" altLang="en-US" dirty="0"/>
              <a:t>구조</a:t>
            </a:r>
          </a:p>
          <a:p>
            <a:pPr lvl="1">
              <a:lnSpc>
                <a:spcPct val="140000"/>
              </a:lnSpc>
            </a:pPr>
            <a:r>
              <a:rPr lang="ko-KR" altLang="en-US" dirty="0"/>
              <a:t>셀 상태</a:t>
            </a:r>
            <a:r>
              <a:rPr lang="en-US" altLang="ko-KR" dirty="0"/>
              <a:t>(cell state)</a:t>
            </a:r>
          </a:p>
          <a:p>
            <a:pPr lvl="2">
              <a:lnSpc>
                <a:spcPct val="140000"/>
              </a:lnSpc>
            </a:pPr>
            <a:r>
              <a:rPr lang="ko-KR" altLang="en-US" dirty="0"/>
              <a:t>삭제 게이트</a:t>
            </a:r>
            <a:r>
              <a:rPr lang="en-US" altLang="ko-KR" dirty="0"/>
              <a:t>, </a:t>
            </a:r>
            <a:r>
              <a:rPr lang="ko-KR" altLang="en-US" dirty="0"/>
              <a:t>입력 게이트</a:t>
            </a:r>
            <a:r>
              <a:rPr lang="en-US" altLang="ko-KR" dirty="0"/>
              <a:t>, </a:t>
            </a:r>
            <a:r>
              <a:rPr lang="ko-KR" altLang="en-US" dirty="0"/>
              <a:t>출력 게이트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삭제 게이트</a:t>
            </a:r>
            <a:r>
              <a:rPr lang="en-US" altLang="ko-KR" dirty="0"/>
              <a:t>: </a:t>
            </a:r>
            <a:r>
              <a:rPr lang="ko-KR" altLang="en-US" dirty="0"/>
              <a:t>셀 상태에 있는 정보를 제거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입력 게이트</a:t>
            </a:r>
            <a:r>
              <a:rPr lang="en-US" altLang="ko-KR" dirty="0"/>
              <a:t>:</a:t>
            </a:r>
            <a:r>
              <a:rPr lang="ko-KR" altLang="en-US" dirty="0"/>
              <a:t> 새로운 정보를 셀 상태에 추가</a:t>
            </a:r>
            <a:br>
              <a:rPr lang="en-US" altLang="ko-KR" dirty="0"/>
            </a:br>
            <a:r>
              <a:rPr lang="en-US" altLang="ko-KR" dirty="0"/>
              <a:t>- </a:t>
            </a:r>
            <a:r>
              <a:rPr lang="ko-KR" altLang="en-US" dirty="0"/>
              <a:t>출력 게이트</a:t>
            </a:r>
            <a:r>
              <a:rPr lang="en-US" altLang="ko-KR" dirty="0"/>
              <a:t>: </a:t>
            </a:r>
            <a:r>
              <a:rPr lang="ko-KR" altLang="en-US" dirty="0"/>
              <a:t>이 셀 상태가 다음 은닉 상태로 출력</a:t>
            </a:r>
            <a:endParaRPr lang="en-US" altLang="ko-KR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753471F-72B7-DB45-BAD4-3CFA1E449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0" name="바닥글 개체 틀 1">
            <a:extLst>
              <a:ext uri="{FF2B5EF4-FFF2-40B4-BE49-F238E27FC236}">
                <a16:creationId xmlns:a16="http://schemas.microsoft.com/office/drawing/2014/main" id="{993A392C-E8A1-46A4-BD46-A178253F5B8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361616" y="5788478"/>
            <a:ext cx="3086100" cy="162039"/>
          </a:xfrm>
        </p:spPr>
        <p:txBody>
          <a:bodyPr/>
          <a:lstStyle/>
          <a:p>
            <a:r>
              <a:rPr lang="en-US" altLang="ko-KR" b="1" dirty="0"/>
              <a:t>〉 〉 </a:t>
            </a:r>
            <a:r>
              <a:rPr lang="ko-KR" altLang="en-US" b="1" dirty="0"/>
              <a:t>혼자 공부하는 머신러닝</a:t>
            </a:r>
            <a:r>
              <a:rPr lang="en-US" altLang="ko-KR" b="1" dirty="0"/>
              <a:t>+</a:t>
            </a:r>
            <a:r>
              <a:rPr lang="ko-KR" altLang="en-US" b="1" dirty="0"/>
              <a:t>딥러닝</a:t>
            </a:r>
            <a:endParaRPr lang="ko-KR" alt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122BA1E-E0A5-4399-81E1-135C934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SECTION</a:t>
            </a:r>
            <a:r>
              <a:rPr lang="ko-KR" altLang="en-US" dirty="0"/>
              <a:t> </a:t>
            </a:r>
            <a:r>
              <a:rPr lang="en-US" altLang="ko-KR" dirty="0"/>
              <a:t>9-3</a:t>
            </a:r>
            <a:r>
              <a:rPr lang="ko-KR" altLang="en-US" dirty="0"/>
              <a:t> </a:t>
            </a:r>
            <a:r>
              <a:rPr lang="en-US" altLang="ko-KR" dirty="0"/>
              <a:t>LSTM</a:t>
            </a:r>
            <a:r>
              <a:rPr lang="ko-KR" altLang="en-US" dirty="0"/>
              <a:t>과 </a:t>
            </a:r>
            <a:r>
              <a:rPr lang="en-US" altLang="ko-KR" dirty="0"/>
              <a:t>GRU </a:t>
            </a:r>
            <a:r>
              <a:rPr lang="ko-KR" altLang="en-US" dirty="0"/>
              <a:t>셀</a:t>
            </a:r>
            <a:r>
              <a:rPr lang="en-US" altLang="ko-KR" dirty="0"/>
              <a:t>(4)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8034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023912-DE4D-493A-BFBF-A7AED2548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3835A-5E09-4503-B599-6DF340CA3988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238F1F-D5B2-4223-BC3B-3CA112A8982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altLang="ko-KR" b="1"/>
              <a:t>〉 〉 </a:t>
            </a:r>
            <a:r>
              <a:rPr lang="ko-KR" altLang="en-US" b="1"/>
              <a:t>혼자 공부하는 머신러닝</a:t>
            </a:r>
            <a:r>
              <a:rPr lang="en-US" altLang="ko-KR" b="1"/>
              <a:t>+</a:t>
            </a:r>
            <a:r>
              <a:rPr lang="ko-KR" altLang="en-US" b="1"/>
              <a:t>딥러닝</a:t>
            </a:r>
            <a:endParaRPr lang="ko-KR" altLang="en-US" dirty="0"/>
          </a:p>
        </p:txBody>
      </p:sp>
      <p:pic>
        <p:nvPicPr>
          <p:cNvPr id="2050" name="Picture 2" descr="The ">
            <a:extLst>
              <a:ext uri="{FF2B5EF4-FFF2-40B4-BE49-F238E27FC236}">
                <a16:creationId xmlns:a16="http://schemas.microsoft.com/office/drawing/2014/main" id="{D56380C7-C4DF-4509-A1B9-6C66ABC71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00" y="1524326"/>
            <a:ext cx="4066717" cy="125602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">
            <a:extLst>
              <a:ext uri="{FF2B5EF4-FFF2-40B4-BE49-F238E27FC236}">
                <a16:creationId xmlns:a16="http://schemas.microsoft.com/office/drawing/2014/main" id="{D2FC6ADE-2DE8-4A5D-80B0-D2A64A760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777" y="1524325"/>
            <a:ext cx="4066717" cy="125602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cell state update of LSTM">
            <a:extLst>
              <a:ext uri="{FF2B5EF4-FFF2-40B4-BE49-F238E27FC236}">
                <a16:creationId xmlns:a16="http://schemas.microsoft.com/office/drawing/2014/main" id="{FF740832-761F-4F7C-BD32-22C1924FB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400" y="3516984"/>
            <a:ext cx="4066717" cy="1256023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he ">
            <a:extLst>
              <a:ext uri="{FF2B5EF4-FFF2-40B4-BE49-F238E27FC236}">
                <a16:creationId xmlns:a16="http://schemas.microsoft.com/office/drawing/2014/main" id="{8FF9A8B6-F5B6-4C63-8047-73FFC1F2A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777" y="3516983"/>
            <a:ext cx="4066717" cy="1256022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8AF8093-FE99-4D11-B5B8-24C5D07A82D1}"/>
              </a:ext>
            </a:extLst>
          </p:cNvPr>
          <p:cNvSpPr/>
          <p:nvPr/>
        </p:nvSpPr>
        <p:spPr>
          <a:xfrm>
            <a:off x="5127171" y="5550336"/>
            <a:ext cx="4572000" cy="20774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750" dirty="0"/>
              <a:t>https://dgkim5360.tistory.com/entry/understanding-long-short-term-memory-lstm-kr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665A32-D9C6-4FCF-B0B0-E867E8132D09}"/>
              </a:ext>
            </a:extLst>
          </p:cNvPr>
          <p:cNvSpPr/>
          <p:nvPr/>
        </p:nvSpPr>
        <p:spPr>
          <a:xfrm>
            <a:off x="823364" y="2846059"/>
            <a:ext cx="2526738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350" dirty="0"/>
              <a:t>LSTM</a:t>
            </a:r>
            <a:r>
              <a:rPr lang="ko-KR" altLang="en-US" sz="1350" dirty="0"/>
              <a:t>의 </a:t>
            </a:r>
            <a:r>
              <a:rPr lang="en-US" altLang="ko-KR" sz="1350" dirty="0"/>
              <a:t>forget gate layer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F00DE8-F16D-434E-9FC8-E189B9DDEB7B}"/>
              </a:ext>
            </a:extLst>
          </p:cNvPr>
          <p:cNvSpPr/>
          <p:nvPr/>
        </p:nvSpPr>
        <p:spPr>
          <a:xfrm>
            <a:off x="5583102" y="2780347"/>
            <a:ext cx="187551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333333"/>
                </a:solidFill>
                <a:latin typeface="Noto Sans"/>
              </a:rPr>
              <a:t>LSTM</a:t>
            </a:r>
            <a:r>
              <a:rPr lang="ko-KR" altLang="en-US" sz="1350" dirty="0">
                <a:solidFill>
                  <a:srgbClr val="333333"/>
                </a:solidFill>
                <a:latin typeface="Noto Sans"/>
              </a:rPr>
              <a:t>의 </a:t>
            </a:r>
            <a:r>
              <a:rPr lang="en-US" altLang="ko-KR" sz="1350" dirty="0">
                <a:solidFill>
                  <a:srgbClr val="333333"/>
                </a:solidFill>
                <a:latin typeface="Noto Sans"/>
              </a:rPr>
              <a:t>input gate layer</a:t>
            </a:r>
            <a:endParaRPr lang="ko-KR" altLang="en-US" sz="13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DB00FF7-7282-431D-B82A-831722EDD390}"/>
              </a:ext>
            </a:extLst>
          </p:cNvPr>
          <p:cNvSpPr/>
          <p:nvPr/>
        </p:nvSpPr>
        <p:spPr>
          <a:xfrm>
            <a:off x="1293264" y="4865243"/>
            <a:ext cx="213488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333333"/>
                </a:solidFill>
                <a:latin typeface="Noto Sans"/>
              </a:rPr>
              <a:t>LSTM</a:t>
            </a:r>
            <a:r>
              <a:rPr lang="ko-KR" altLang="en-US" sz="1350" dirty="0">
                <a:solidFill>
                  <a:srgbClr val="333333"/>
                </a:solidFill>
                <a:latin typeface="Noto Sans"/>
              </a:rPr>
              <a:t>의 </a:t>
            </a:r>
            <a:r>
              <a:rPr lang="en-US" altLang="ko-KR" sz="1350" dirty="0">
                <a:solidFill>
                  <a:srgbClr val="333333"/>
                </a:solidFill>
                <a:latin typeface="Noto Sans"/>
              </a:rPr>
              <a:t>cell state </a:t>
            </a:r>
            <a:r>
              <a:rPr lang="ko-KR" altLang="en-US" sz="1350" dirty="0">
                <a:solidFill>
                  <a:srgbClr val="333333"/>
                </a:solidFill>
                <a:latin typeface="Noto Sans"/>
              </a:rPr>
              <a:t>업데이트</a:t>
            </a:r>
            <a:endParaRPr lang="ko-KR" altLang="en-US" sz="135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2DD6B9F-EB49-4F20-A005-5FEA23F2E573}"/>
              </a:ext>
            </a:extLst>
          </p:cNvPr>
          <p:cNvSpPr/>
          <p:nvPr/>
        </p:nvSpPr>
        <p:spPr>
          <a:xfrm>
            <a:off x="5702398" y="4816861"/>
            <a:ext cx="1984518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350" dirty="0">
                <a:solidFill>
                  <a:srgbClr val="333333"/>
                </a:solidFill>
                <a:latin typeface="Noto Sans"/>
              </a:rPr>
              <a:t>LSTM</a:t>
            </a:r>
            <a:r>
              <a:rPr lang="ko-KR" altLang="en-US" sz="1350" dirty="0">
                <a:solidFill>
                  <a:srgbClr val="333333"/>
                </a:solidFill>
                <a:latin typeface="Noto Sans"/>
              </a:rPr>
              <a:t>의 </a:t>
            </a:r>
            <a:r>
              <a:rPr lang="en-US" altLang="ko-KR" sz="1350" dirty="0">
                <a:solidFill>
                  <a:srgbClr val="333333"/>
                </a:solidFill>
                <a:latin typeface="Noto Sans"/>
              </a:rPr>
              <a:t>output gate layer</a:t>
            </a:r>
            <a:endParaRPr lang="ko-KR" altLang="en-US" sz="1350" dirty="0"/>
          </a:p>
        </p:txBody>
      </p:sp>
    </p:spTree>
    <p:extLst>
      <p:ext uri="{BB962C8B-B14F-4D97-AF65-F5344CB8AC3E}">
        <p14:creationId xmlns:p14="http://schemas.microsoft.com/office/powerpoint/2010/main" val="916034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선별 기억력을 갖춘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LSTM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600400" cy="5688632"/>
          </a:xfrm>
        </p:spPr>
        <p:txBody>
          <a:bodyPr/>
          <a:lstStyle/>
          <a:p>
            <a:r>
              <a:rPr lang="en-US" altLang="ko-KR" dirty="0"/>
              <a:t>LSTM</a:t>
            </a:r>
            <a:r>
              <a:rPr lang="ko-KR" altLang="en-US" dirty="0"/>
              <a:t>은 </a:t>
            </a:r>
            <a:r>
              <a:rPr lang="ko-KR" altLang="en-US" dirty="0" err="1"/>
              <a:t>게이트라는</a:t>
            </a:r>
            <a:r>
              <a:rPr lang="ko-KR" altLang="en-US" dirty="0"/>
              <a:t> 개념으로 선별 기억 확보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o</a:t>
            </a:r>
            <a:r>
              <a:rPr lang="ko-KR" altLang="en-US" dirty="0"/>
              <a:t>는 열림</a:t>
            </a:r>
            <a:r>
              <a:rPr lang="en-US" altLang="ko-KR" dirty="0"/>
              <a:t>, </a:t>
            </a:r>
            <a:r>
              <a:rPr lang="en-US" altLang="ko-KR" dirty="0">
                <a:solidFill>
                  <a:srgbClr val="FF0000"/>
                </a:solidFill>
              </a:rPr>
              <a:t>x</a:t>
            </a:r>
            <a:r>
              <a:rPr lang="ko-KR" altLang="en-US" dirty="0"/>
              <a:t>는 닫힘</a:t>
            </a:r>
            <a:endParaRPr lang="en-US" altLang="ko-KR" dirty="0"/>
          </a:p>
          <a:p>
            <a:pPr lvl="1"/>
            <a:r>
              <a:rPr lang="ko-KR" altLang="en-US" dirty="0"/>
              <a:t>실제로는 게이트는 </a:t>
            </a:r>
            <a:r>
              <a:rPr lang="en-US" altLang="ko-KR" dirty="0"/>
              <a:t>0~1 </a:t>
            </a:r>
            <a:r>
              <a:rPr lang="ko-KR" altLang="en-US" dirty="0"/>
              <a:t>사이의 </a:t>
            </a:r>
            <a:r>
              <a:rPr lang="ko-KR" altLang="en-US" dirty="0" err="1"/>
              <a:t>실수값으로</a:t>
            </a:r>
            <a:r>
              <a:rPr lang="ko-KR" altLang="en-US" dirty="0"/>
              <a:t> 열린 정도를 조절</a:t>
            </a:r>
            <a:endParaRPr lang="en-US" altLang="ko-KR" dirty="0"/>
          </a:p>
          <a:p>
            <a:pPr lvl="1"/>
            <a:r>
              <a:rPr lang="ko-KR" altLang="en-US" dirty="0"/>
              <a:t>게이트의 여닫는 정도는 가중치로 표현되며 가중치는 학습으로 알아냄</a:t>
            </a:r>
            <a:endParaRPr lang="en-US" altLang="ko-KR" dirty="0"/>
          </a:p>
          <a:p>
            <a:r>
              <a:rPr lang="en-US" altLang="ko-KR" dirty="0"/>
              <a:t>LSTM</a:t>
            </a:r>
            <a:r>
              <a:rPr lang="ko-KR" altLang="en-US" dirty="0"/>
              <a:t>의 가중치</a:t>
            </a:r>
            <a:endParaRPr lang="en-US" altLang="ko-KR" dirty="0"/>
          </a:p>
          <a:p>
            <a:pPr lvl="1"/>
            <a:r>
              <a:rPr lang="ko-KR" altLang="en-US" dirty="0"/>
              <a:t>순환 신경망의 </a:t>
            </a:r>
            <a:r>
              <a:rPr lang="en-US" altLang="ko-KR" dirty="0"/>
              <a:t>{</a:t>
            </a:r>
            <a:r>
              <a:rPr lang="en-US" altLang="ko-KR" b="1" dirty="0"/>
              <a:t>U</a:t>
            </a:r>
            <a:r>
              <a:rPr lang="en-US" altLang="ko-KR" dirty="0"/>
              <a:t>, </a:t>
            </a:r>
            <a:r>
              <a:rPr lang="en-US" altLang="ko-KR" b="1" dirty="0"/>
              <a:t>V</a:t>
            </a:r>
            <a:r>
              <a:rPr lang="en-US" altLang="ko-KR" dirty="0"/>
              <a:t>,</a:t>
            </a:r>
            <a:r>
              <a:rPr lang="en-US" altLang="ko-KR" b="1" dirty="0"/>
              <a:t> W</a:t>
            </a:r>
            <a:r>
              <a:rPr lang="en-US" altLang="ko-KR" dirty="0"/>
              <a:t>}</a:t>
            </a:r>
            <a:r>
              <a:rPr lang="ko-KR" altLang="en-US" dirty="0"/>
              <a:t>에 </a:t>
            </a:r>
            <a:r>
              <a:rPr lang="en-US" altLang="ko-KR" dirty="0"/>
              <a:t>4</a:t>
            </a:r>
            <a:r>
              <a:rPr lang="ko-KR" altLang="en-US" dirty="0"/>
              <a:t>개를 추가하여 </a:t>
            </a:r>
            <a:r>
              <a:rPr lang="en-US" altLang="ko-KR" dirty="0"/>
              <a:t>{</a:t>
            </a:r>
            <a:r>
              <a:rPr lang="en-US" b="1" dirty="0"/>
              <a:t>U</a:t>
            </a:r>
            <a:r>
              <a:rPr lang="en-US" dirty="0"/>
              <a:t>, </a:t>
            </a:r>
            <a:r>
              <a:rPr lang="en-US" b="1" dirty="0" err="1"/>
              <a:t>U</a:t>
            </a:r>
            <a:r>
              <a:rPr lang="en-US" i="1" baseline="30000" dirty="0" err="1"/>
              <a:t>i</a:t>
            </a:r>
            <a:r>
              <a:rPr lang="en-US" dirty="0"/>
              <a:t>, </a:t>
            </a:r>
            <a:r>
              <a:rPr lang="en-US" b="1" dirty="0" err="1"/>
              <a:t>U</a:t>
            </a:r>
            <a:r>
              <a:rPr lang="en-US" i="1" baseline="30000" dirty="0" err="1"/>
              <a:t>o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i="1" baseline="30000" dirty="0"/>
              <a:t>i</a:t>
            </a:r>
            <a:r>
              <a:rPr lang="en-US" dirty="0"/>
              <a:t>, </a:t>
            </a:r>
            <a:r>
              <a:rPr lang="en-US" b="1" dirty="0"/>
              <a:t>W</a:t>
            </a:r>
            <a:r>
              <a:rPr lang="en-US" i="1" baseline="30000" dirty="0"/>
              <a:t>o</a:t>
            </a:r>
            <a:r>
              <a:rPr lang="en-US" dirty="0"/>
              <a:t>, </a:t>
            </a:r>
            <a:r>
              <a:rPr lang="en-US" b="1" dirty="0"/>
              <a:t>V}</a:t>
            </a:r>
            <a:endParaRPr lang="en-US" dirty="0"/>
          </a:p>
          <a:p>
            <a:pPr lvl="1"/>
            <a:r>
              <a:rPr lang="en-US" altLang="ko-KR" dirty="0" err="1"/>
              <a:t>i</a:t>
            </a:r>
            <a:r>
              <a:rPr lang="ko-KR" altLang="en-US" dirty="0"/>
              <a:t>는 입력 게이트</a:t>
            </a:r>
            <a:r>
              <a:rPr lang="en-US" altLang="ko-KR" dirty="0"/>
              <a:t>, o</a:t>
            </a:r>
            <a:r>
              <a:rPr lang="ko-KR" altLang="en-US" dirty="0"/>
              <a:t>는 출력 게이트</a:t>
            </a:r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657" y="1052736"/>
            <a:ext cx="5042164" cy="434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90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8.2.3 LSTM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유연한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다양한 구조 설계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양방향으로 문맥을 살필 필요가 있는 경우는 양방향 </a:t>
            </a:r>
            <a:r>
              <a:rPr lang="en-US" altLang="ko-KR" dirty="0"/>
              <a:t>LSTM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“</a:t>
            </a:r>
            <a:r>
              <a:rPr lang="ko-KR" altLang="en-US" dirty="0"/>
              <a:t>잘 달리는 이 차는 </a:t>
            </a:r>
            <a:r>
              <a:rPr lang="en-US" altLang="ko-KR" dirty="0"/>
              <a:t>…”</a:t>
            </a:r>
            <a:r>
              <a:rPr lang="ko-KR" altLang="en-US" dirty="0"/>
              <a:t>과 </a:t>
            </a:r>
            <a:r>
              <a:rPr lang="en-US" altLang="ko-KR" dirty="0"/>
              <a:t>“</a:t>
            </a:r>
            <a:r>
              <a:rPr lang="ko-KR" altLang="en-US" dirty="0"/>
              <a:t>고산지대에서 생산한 이 차는 향기가 좋다</a:t>
            </a:r>
            <a:r>
              <a:rPr lang="en-US" altLang="ko-KR" dirty="0"/>
              <a:t>“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앞 문장은 왼쪽</a:t>
            </a:r>
            <a:r>
              <a:rPr lang="en-US" altLang="ko-KR" dirty="0"/>
              <a:t>, </a:t>
            </a:r>
            <a:r>
              <a:rPr lang="ko-KR" altLang="en-US" dirty="0"/>
              <a:t>뒤 문장은 오른쪽 단어를 보고 각각 </a:t>
            </a:r>
            <a:r>
              <a:rPr lang="en-US" altLang="ko-KR" dirty="0"/>
              <a:t>car</a:t>
            </a:r>
            <a:r>
              <a:rPr lang="ko-KR" altLang="en-US" dirty="0"/>
              <a:t>와 </a:t>
            </a:r>
            <a:r>
              <a:rPr lang="en-US" altLang="ko-KR" dirty="0"/>
              <a:t>tea</a:t>
            </a:r>
            <a:r>
              <a:rPr lang="ko-KR" altLang="en-US" dirty="0"/>
              <a:t>로 번역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996952"/>
            <a:ext cx="7524328" cy="29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627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8.2.3 LSTM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유연한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응용 문제에 따른 다양한 구조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7" y="1556792"/>
            <a:ext cx="6192688" cy="456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3652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8.3 LSTM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으로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시계열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예측하기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시계열</a:t>
            </a:r>
            <a:r>
              <a:rPr lang="ko-KR" altLang="en-US" dirty="0"/>
              <a:t> 데이터를 보고 미래를 예측하는 프로그래밍 실습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단일 채널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종가만 고려하는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8-2]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다중 채널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종가</a:t>
            </a:r>
            <a:r>
              <a:rPr lang="en-US" altLang="ko-KR" dirty="0"/>
              <a:t>, </a:t>
            </a:r>
            <a:r>
              <a:rPr lang="ko-KR" altLang="en-US" dirty="0"/>
              <a:t>시가</a:t>
            </a:r>
            <a:r>
              <a:rPr lang="en-US" altLang="ko-KR" dirty="0"/>
              <a:t>, </a:t>
            </a:r>
            <a:r>
              <a:rPr lang="ko-KR" altLang="en-US" dirty="0"/>
              <a:t>고가</a:t>
            </a:r>
            <a:r>
              <a:rPr lang="en-US" altLang="ko-KR" dirty="0"/>
              <a:t>, </a:t>
            </a:r>
            <a:r>
              <a:rPr lang="ko-KR" altLang="en-US" dirty="0"/>
              <a:t>저가를 모두 고려하는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8-3]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3904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단일 채널 비트코인 가격 예측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일치 가격을 보고 내일 가격을 예측하는 </a:t>
            </a:r>
            <a:r>
              <a:rPr lang="en-US" altLang="ko-KR" dirty="0"/>
              <a:t>LSTM </a:t>
            </a:r>
            <a:r>
              <a:rPr lang="ko-KR" altLang="en-US" dirty="0"/>
              <a:t>프로그래밍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07" y="6021894"/>
            <a:ext cx="6237965" cy="57545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307" y="1427578"/>
            <a:ext cx="6237965" cy="46081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989" y="1844824"/>
            <a:ext cx="3240360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01~22</a:t>
            </a:r>
            <a:r>
              <a:rPr lang="ko-KR" altLang="en-US" sz="1400" dirty="0">
                <a:solidFill>
                  <a:srgbClr val="0000FF"/>
                </a:solidFill>
              </a:rPr>
              <a:t>행</a:t>
            </a:r>
            <a:r>
              <a:rPr lang="en-US" altLang="ko-KR" sz="1400" dirty="0">
                <a:solidFill>
                  <a:srgbClr val="0000FF"/>
                </a:solidFill>
              </a:rPr>
              <a:t>: </a:t>
            </a:r>
          </a:p>
          <a:p>
            <a:r>
              <a:rPr lang="ko-KR" altLang="en-US" sz="1400" dirty="0">
                <a:solidFill>
                  <a:srgbClr val="0000FF"/>
                </a:solidFill>
              </a:rPr>
              <a:t>데이터 읽고 </a:t>
            </a:r>
            <a:r>
              <a:rPr lang="ko-KR" altLang="en-US" sz="1400" dirty="0" err="1">
                <a:solidFill>
                  <a:srgbClr val="0000FF"/>
                </a:solidFill>
              </a:rPr>
              <a:t>샘플링하는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en-US" altLang="ko-KR" sz="1400" dirty="0">
                <a:solidFill>
                  <a:srgbClr val="0000FF"/>
                </a:solidFill>
              </a:rPr>
              <a:t>[</a:t>
            </a:r>
            <a:r>
              <a:rPr lang="ko-KR" altLang="en-US" sz="1400" dirty="0">
                <a:solidFill>
                  <a:srgbClr val="0000FF"/>
                </a:solidFill>
              </a:rPr>
              <a:t>프로그램 </a:t>
            </a:r>
            <a:r>
              <a:rPr lang="en-US" altLang="ko-KR" sz="1400" dirty="0">
                <a:solidFill>
                  <a:srgbClr val="0000FF"/>
                </a:solidFill>
              </a:rPr>
              <a:t>8-1]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80962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196752"/>
            <a:ext cx="6859191" cy="52631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단일 채널 비트코인 가격 예측 </a:t>
            </a:r>
          </a:p>
        </p:txBody>
      </p:sp>
      <p:cxnSp>
        <p:nvCxnSpPr>
          <p:cNvPr id="19" name="직선 화살표 연결선 18"/>
          <p:cNvCxnSpPr/>
          <p:nvPr/>
        </p:nvCxnSpPr>
        <p:spPr>
          <a:xfrm flipH="1" flipV="1">
            <a:off x="5220072" y="1628800"/>
            <a:ext cx="144016" cy="155926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310511" y="1784726"/>
            <a:ext cx="252028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LSTM </a:t>
            </a:r>
            <a:r>
              <a:rPr lang="ko-KR" altLang="en-US" sz="1400" dirty="0">
                <a:solidFill>
                  <a:srgbClr val="0000FF"/>
                </a:solidFill>
              </a:rPr>
              <a:t>층을 위한 함수 불러옴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99413" y="2751064"/>
            <a:ext cx="684076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 err="1">
                <a:solidFill>
                  <a:srgbClr val="0000FF"/>
                </a:solidFill>
              </a:rPr>
              <a:t>출력층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635896" y="4532941"/>
            <a:ext cx="1869964" cy="46372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err="1">
                <a:solidFill>
                  <a:srgbClr val="0000FF"/>
                </a:solidFill>
              </a:rPr>
              <a:t>손실함수로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en-US" altLang="ko-KR" sz="1400" dirty="0" err="1">
                <a:solidFill>
                  <a:srgbClr val="0000FF"/>
                </a:solidFill>
              </a:rPr>
              <a:t>mae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사용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2541451" y="3039096"/>
            <a:ext cx="230349" cy="677936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 flipV="1">
            <a:off x="3359301" y="4149080"/>
            <a:ext cx="349725" cy="505562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24950" y="2781681"/>
            <a:ext cx="684076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 err="1">
                <a:solidFill>
                  <a:srgbClr val="0000FF"/>
                </a:solidFill>
              </a:rPr>
              <a:t>은닉층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23" name="직선 화살표 연결선 22"/>
          <p:cNvCxnSpPr>
            <a:stCxn id="22" idx="2"/>
          </p:cNvCxnSpPr>
          <p:nvPr/>
        </p:nvCxnSpPr>
        <p:spPr>
          <a:xfrm flipH="1">
            <a:off x="3359301" y="3069713"/>
            <a:ext cx="7687" cy="439753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012160" y="2780928"/>
            <a:ext cx="684076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 err="1">
                <a:solidFill>
                  <a:srgbClr val="0000FF"/>
                </a:solidFill>
              </a:rPr>
              <a:t>입력층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26" name="직선 화살표 연결선 25"/>
          <p:cNvCxnSpPr/>
          <p:nvPr/>
        </p:nvCxnSpPr>
        <p:spPr>
          <a:xfrm flipH="1">
            <a:off x="6354198" y="3070079"/>
            <a:ext cx="7687" cy="439753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91880" y="5541053"/>
            <a:ext cx="4695702" cy="46372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10000"/>
          </a:bodyPr>
          <a:lstStyle/>
          <a:p>
            <a:r>
              <a:rPr lang="ko-KR" altLang="en-US" sz="1400" dirty="0" err="1">
                <a:solidFill>
                  <a:srgbClr val="0000FF"/>
                </a:solidFill>
              </a:rPr>
              <a:t>출력층의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en-US" altLang="ko-KR" sz="1400" dirty="0">
                <a:solidFill>
                  <a:srgbClr val="0000FF"/>
                </a:solidFill>
              </a:rPr>
              <a:t>activation </a:t>
            </a:r>
            <a:r>
              <a:rPr lang="ko-KR" altLang="en-US" sz="1400" dirty="0">
                <a:solidFill>
                  <a:srgbClr val="0000FF"/>
                </a:solidFill>
              </a:rPr>
              <a:t>매개변수를 생략하여 기본값인 선형 사용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출력이 가격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 err="1">
                <a:solidFill>
                  <a:srgbClr val="0000FF"/>
                </a:solidFill>
              </a:rPr>
              <a:t>연속값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r>
              <a:rPr lang="ko-KR" altLang="en-US" sz="1400" dirty="0">
                <a:solidFill>
                  <a:srgbClr val="0000FF"/>
                </a:solidFill>
              </a:rPr>
              <a:t>이어서 회귀 문제이기 때문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flipH="1" flipV="1">
            <a:off x="2883489" y="3933056"/>
            <a:ext cx="658362" cy="167344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469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3" y="979071"/>
            <a:ext cx="5976663" cy="29828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944681"/>
            <a:ext cx="5976663" cy="250865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단일 채널 비트코인 가격 예측 </a:t>
            </a:r>
          </a:p>
        </p:txBody>
      </p:sp>
    </p:spTree>
    <p:extLst>
      <p:ext uri="{BB962C8B-B14F-4D97-AF65-F5344CB8AC3E}">
        <p14:creationId xmlns:p14="http://schemas.microsoft.com/office/powerpoint/2010/main" val="2108749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08720"/>
            <a:ext cx="5901283" cy="57059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단일 채널 비트코인 가격 예측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21392" y="2387636"/>
            <a:ext cx="864096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MAE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8795" y="2595347"/>
            <a:ext cx="72008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MAPE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52120" y="2417265"/>
            <a:ext cx="2728526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얼핏 아주 훌륭한 예측이라 보임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6372200" y="2705297"/>
            <a:ext cx="72008" cy="363663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59932" y="5157192"/>
            <a:ext cx="3158976" cy="82350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확대해 보면 파란 곡선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예측 값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r>
              <a:rPr lang="ko-KR" altLang="en-US" sz="1400" dirty="0">
                <a:solidFill>
                  <a:srgbClr val="0000FF"/>
                </a:solidFill>
              </a:rPr>
              <a:t>은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빨간 곡선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정답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r>
              <a:rPr lang="ko-KR" altLang="en-US" sz="1400" dirty="0">
                <a:solidFill>
                  <a:srgbClr val="0000FF"/>
                </a:solidFill>
              </a:rPr>
              <a:t>을 오른쪽으로 한 칸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이동한 모양</a:t>
            </a:r>
            <a:r>
              <a:rPr lang="en-US" altLang="ko-KR" sz="1400" dirty="0">
                <a:solidFill>
                  <a:srgbClr val="0000FF"/>
                </a:solidFill>
              </a:rPr>
              <a:t>. </a:t>
            </a:r>
            <a:r>
              <a:rPr lang="ko-KR" altLang="en-US" sz="1400" dirty="0">
                <a:solidFill>
                  <a:srgbClr val="0000FF"/>
                </a:solidFill>
              </a:rPr>
              <a:t>무엇을 뜻하나</a:t>
            </a:r>
            <a:r>
              <a:rPr lang="en-US" altLang="ko-KR" sz="1400" dirty="0">
                <a:solidFill>
                  <a:srgbClr val="0000FF"/>
                </a:solidFill>
              </a:rPr>
              <a:t>?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637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시계열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시계열</a:t>
            </a:r>
            <a:r>
              <a:rPr lang="ko-KR" altLang="en-US" dirty="0"/>
              <a:t> 데이터</a:t>
            </a:r>
            <a:endParaRPr lang="en-US" altLang="ko-KR" dirty="0"/>
          </a:p>
          <a:p>
            <a:pPr lvl="1"/>
            <a:r>
              <a:rPr lang="ko-KR" altLang="en-US" dirty="0"/>
              <a:t>시간 축을 따라 신호가 변하는 동적 데이터</a:t>
            </a:r>
            <a:endParaRPr lang="en-US" altLang="ko-KR" dirty="0"/>
          </a:p>
          <a:p>
            <a:pPr lvl="1"/>
            <a:r>
              <a:rPr lang="ko-KR" altLang="en-US" dirty="0"/>
              <a:t>앞에서 공부한 </a:t>
            </a:r>
            <a:r>
              <a:rPr lang="en-US" altLang="ko-KR" dirty="0"/>
              <a:t>SVM, </a:t>
            </a:r>
            <a:r>
              <a:rPr lang="ko-KR" altLang="en-US" dirty="0"/>
              <a:t>다층</a:t>
            </a:r>
            <a:r>
              <a:rPr lang="en-US" altLang="ko-KR" dirty="0"/>
              <a:t> </a:t>
            </a:r>
            <a:r>
              <a:rPr lang="ko-KR" altLang="en-US" dirty="0" err="1"/>
              <a:t>퍼셉트론</a:t>
            </a:r>
            <a:r>
              <a:rPr lang="en-US" altLang="ko-KR" dirty="0"/>
              <a:t>, </a:t>
            </a:r>
            <a:r>
              <a:rPr lang="ko-KR" altLang="en-US" dirty="0"/>
              <a:t>깊은 다층 </a:t>
            </a:r>
            <a:r>
              <a:rPr lang="ko-KR" altLang="en-US" dirty="0" err="1"/>
              <a:t>퍼셉트론</a:t>
            </a:r>
            <a:r>
              <a:rPr lang="en-US" altLang="ko-KR" dirty="0"/>
              <a:t>,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</a:t>
            </a:r>
            <a:endParaRPr lang="en-US" altLang="ko-KR" dirty="0"/>
          </a:p>
          <a:p>
            <a:pPr lvl="2"/>
            <a:r>
              <a:rPr lang="ko-KR" altLang="en-US" dirty="0"/>
              <a:t>정적 데이터를 한꺼번에 </a:t>
            </a:r>
            <a:r>
              <a:rPr lang="ko-KR" altLang="en-US" dirty="0" err="1"/>
              <a:t>입력받기</a:t>
            </a:r>
            <a:r>
              <a:rPr lang="ko-KR" altLang="en-US" dirty="0"/>
              <a:t> 때문에 </a:t>
            </a:r>
            <a:r>
              <a:rPr lang="ko-KR" altLang="en-US" dirty="0" err="1"/>
              <a:t>시계열</a:t>
            </a:r>
            <a:r>
              <a:rPr lang="ko-KR" altLang="en-US" dirty="0"/>
              <a:t> 데이터에 부적합</a:t>
            </a:r>
            <a:endParaRPr lang="en-US" altLang="ko-KR" dirty="0"/>
          </a:p>
          <a:p>
            <a:pPr lvl="2"/>
            <a:r>
              <a:rPr lang="ko-KR" altLang="en-US" dirty="0" err="1"/>
              <a:t>시계열</a:t>
            </a:r>
            <a:r>
              <a:rPr lang="ko-KR" altLang="en-US" dirty="0"/>
              <a:t> 데이터를 정적 데이터로 변환하여 입력하면 정보 손실이 큼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err="1"/>
              <a:t>딥러닝에서는</a:t>
            </a:r>
            <a:r>
              <a:rPr lang="ko-KR" altLang="en-US" dirty="0"/>
              <a:t> </a:t>
            </a:r>
            <a:r>
              <a:rPr lang="ko-KR" altLang="en-US" dirty="0" err="1"/>
              <a:t>시계열</a:t>
            </a:r>
            <a:r>
              <a:rPr lang="ko-KR" altLang="en-US" dirty="0"/>
              <a:t> 특성을 반영하는 순환 신경망 또는 </a:t>
            </a:r>
            <a:r>
              <a:rPr lang="en-US" altLang="ko-KR" dirty="0"/>
              <a:t>LSTM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105297"/>
            <a:ext cx="4824536" cy="349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28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단일 채널 비트코인 가격 예측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3" y="1052736"/>
            <a:ext cx="5780227" cy="24716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73" y="3884437"/>
            <a:ext cx="7279801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007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성능 평가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성능 기준</a:t>
            </a:r>
            <a:endParaRPr lang="en-US" altLang="ko-KR" dirty="0"/>
          </a:p>
          <a:p>
            <a:pPr lvl="1"/>
            <a:r>
              <a:rPr lang="ko-KR" altLang="en-US" dirty="0"/>
              <a:t>평균절댓값오차</a:t>
            </a:r>
            <a:r>
              <a:rPr lang="en-US" altLang="ko-KR" dirty="0"/>
              <a:t>mean absolute error(MAE): </a:t>
            </a:r>
            <a:r>
              <a:rPr lang="ko-KR" altLang="en-US" dirty="0"/>
              <a:t>스케일</a:t>
            </a:r>
            <a:r>
              <a:rPr lang="en-US" altLang="ko-KR" dirty="0"/>
              <a:t> </a:t>
            </a:r>
            <a:r>
              <a:rPr lang="ko-KR" altLang="en-US" dirty="0"/>
              <a:t>문제에 대처하지 못함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평균절댓값백분율오차</a:t>
            </a:r>
            <a:r>
              <a:rPr lang="en-US" altLang="ko-KR" dirty="0"/>
              <a:t>: </a:t>
            </a:r>
            <a:r>
              <a:rPr lang="ko-KR" altLang="en-US" dirty="0"/>
              <a:t>스케일 문제에 대처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35" y="1556792"/>
            <a:ext cx="4213555" cy="66057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01" y="2636912"/>
            <a:ext cx="4861627" cy="6434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107" y="3480149"/>
            <a:ext cx="753273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56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성능 평가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성능 기준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등락 </a:t>
            </a:r>
            <a:r>
              <a:rPr lang="ko-KR" altLang="en-US" dirty="0" err="1"/>
              <a:t>정확률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등락을 얼마나 정확하게 맞히는지 측정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맞힌 경우의 수를 전체 샘플 수로 나눔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44" y="2924944"/>
            <a:ext cx="7380312" cy="333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9291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다중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채널 비트코인 가격 예측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다중 채널을 사용하여 예측하는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8-3]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352281"/>
            <a:ext cx="5688632" cy="51433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80124" y="2276872"/>
            <a:ext cx="3096344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종가</a:t>
            </a:r>
            <a:r>
              <a:rPr lang="en-US" altLang="ko-KR" sz="1400" dirty="0">
                <a:solidFill>
                  <a:srgbClr val="0000FF"/>
                </a:solidFill>
              </a:rPr>
              <a:t>,</a:t>
            </a:r>
            <a:r>
              <a:rPr lang="ko-KR" altLang="en-US" sz="1400" dirty="0">
                <a:solidFill>
                  <a:srgbClr val="0000FF"/>
                </a:solidFill>
              </a:rPr>
              <a:t>시가</a:t>
            </a:r>
            <a:r>
              <a:rPr lang="en-US" altLang="ko-KR" sz="1400" dirty="0">
                <a:solidFill>
                  <a:srgbClr val="0000FF"/>
                </a:solidFill>
              </a:rPr>
              <a:t>,</a:t>
            </a:r>
            <a:r>
              <a:rPr lang="ko-KR" altLang="en-US" sz="1400" dirty="0">
                <a:solidFill>
                  <a:srgbClr val="0000FF"/>
                </a:solidFill>
              </a:rPr>
              <a:t>고가</a:t>
            </a:r>
            <a:r>
              <a:rPr lang="en-US" altLang="ko-KR" sz="1400" dirty="0">
                <a:solidFill>
                  <a:srgbClr val="0000FF"/>
                </a:solidFill>
              </a:rPr>
              <a:t>,</a:t>
            </a:r>
            <a:r>
              <a:rPr lang="ko-KR" altLang="en-US" sz="1400" dirty="0">
                <a:solidFill>
                  <a:srgbClr val="0000FF"/>
                </a:solidFill>
              </a:rPr>
              <a:t>저가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r>
              <a:rPr lang="ko-KR" altLang="en-US" sz="1400" dirty="0">
                <a:solidFill>
                  <a:srgbClr val="0000FF"/>
                </a:solidFill>
              </a:rPr>
              <a:t>를 데이터로 사용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156176" y="2708920"/>
            <a:ext cx="144016" cy="460963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612647" y="6216174"/>
            <a:ext cx="1440160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0</a:t>
            </a:r>
            <a:r>
              <a:rPr lang="ko-KR" altLang="en-US" sz="1400" dirty="0">
                <a:solidFill>
                  <a:srgbClr val="0000FF"/>
                </a:solidFill>
              </a:rPr>
              <a:t>번 샘플 확인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2843808" y="6440348"/>
            <a:ext cx="768839" cy="282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029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1" y="3421853"/>
            <a:ext cx="4727575" cy="31086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908720"/>
            <a:ext cx="4727575" cy="2507133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>
            <a:off x="3059832" y="2184539"/>
            <a:ext cx="900100" cy="651072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959932" y="2036815"/>
            <a:ext cx="2232248" cy="28803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 err="1">
                <a:solidFill>
                  <a:srgbClr val="0000FF"/>
                </a:solidFill>
              </a:rPr>
              <a:t>출력층의</a:t>
            </a:r>
            <a:r>
              <a:rPr lang="ko-KR" altLang="en-US" sz="1400" dirty="0">
                <a:solidFill>
                  <a:srgbClr val="0000FF"/>
                </a:solidFill>
              </a:rPr>
              <a:t> 노드 개수는 </a:t>
            </a:r>
            <a:r>
              <a:rPr lang="en-US" altLang="ko-KR" sz="1400" dirty="0">
                <a:solidFill>
                  <a:srgbClr val="0000FF"/>
                </a:solidFill>
              </a:rPr>
              <a:t>4</a:t>
            </a:r>
            <a:r>
              <a:rPr lang="ko-KR" altLang="en-US" sz="1400" dirty="0">
                <a:solidFill>
                  <a:srgbClr val="0000FF"/>
                </a:solidFill>
              </a:rPr>
              <a:t>개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다중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채널 비트코인 가격 예측 </a:t>
            </a:r>
          </a:p>
        </p:txBody>
      </p:sp>
    </p:spTree>
    <p:extLst>
      <p:ext uri="{BB962C8B-B14F-4D97-AF65-F5344CB8AC3E}">
        <p14:creationId xmlns:p14="http://schemas.microsoft.com/office/powerpoint/2010/main" val="1936231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114" y="4407666"/>
            <a:ext cx="5551338" cy="19736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250" y="1095298"/>
            <a:ext cx="5564515" cy="331236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8.3.3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다중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채널 비트코인 가격 예측 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2915816" y="1038093"/>
            <a:ext cx="360040" cy="23066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03848" y="749901"/>
            <a:ext cx="2232248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훈련 집합 </a:t>
            </a:r>
            <a:r>
              <a:rPr lang="en-US" altLang="ko-KR" sz="1400" dirty="0">
                <a:solidFill>
                  <a:srgbClr val="0000FF"/>
                </a:solidFill>
              </a:rPr>
              <a:t>X</a:t>
            </a:r>
            <a:r>
              <a:rPr lang="ko-KR" altLang="en-US" sz="1400" dirty="0">
                <a:solidFill>
                  <a:srgbClr val="0000FF"/>
                </a:solidFill>
              </a:rPr>
              <a:t>와 </a:t>
            </a:r>
            <a:r>
              <a:rPr lang="en-US" altLang="ko-KR" sz="1400" dirty="0">
                <a:solidFill>
                  <a:srgbClr val="0000FF"/>
                </a:solidFill>
              </a:rPr>
              <a:t>Y</a:t>
            </a:r>
            <a:r>
              <a:rPr lang="ko-KR" altLang="en-US" sz="1400" dirty="0">
                <a:solidFill>
                  <a:srgbClr val="0000FF"/>
                </a:solidFill>
              </a:rPr>
              <a:t>의 </a:t>
            </a:r>
            <a:r>
              <a:rPr lang="ko-KR" altLang="en-US" sz="1400" dirty="0" err="1">
                <a:solidFill>
                  <a:srgbClr val="0000FF"/>
                </a:solidFill>
              </a:rPr>
              <a:t>텐서</a:t>
            </a:r>
            <a:r>
              <a:rPr lang="ko-KR" altLang="en-US" sz="1400" dirty="0">
                <a:solidFill>
                  <a:srgbClr val="0000FF"/>
                </a:solidFill>
              </a:rPr>
              <a:t> 모양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14239" y="4653136"/>
            <a:ext cx="2629773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종가</a:t>
            </a:r>
            <a:r>
              <a:rPr lang="en-US" altLang="ko-KR" sz="1400" dirty="0">
                <a:solidFill>
                  <a:srgbClr val="0000FF"/>
                </a:solidFill>
              </a:rPr>
              <a:t>,</a:t>
            </a:r>
            <a:r>
              <a:rPr lang="ko-KR" altLang="en-US" sz="1400" dirty="0">
                <a:solidFill>
                  <a:srgbClr val="0000FF"/>
                </a:solidFill>
              </a:rPr>
              <a:t>시가</a:t>
            </a:r>
            <a:r>
              <a:rPr lang="en-US" altLang="ko-KR" sz="1400" dirty="0">
                <a:solidFill>
                  <a:srgbClr val="0000FF"/>
                </a:solidFill>
              </a:rPr>
              <a:t>,</a:t>
            </a:r>
            <a:r>
              <a:rPr lang="ko-KR" altLang="en-US" sz="1400" dirty="0">
                <a:solidFill>
                  <a:srgbClr val="0000FF"/>
                </a:solidFill>
              </a:rPr>
              <a:t>고가</a:t>
            </a:r>
            <a:r>
              <a:rPr lang="en-US" altLang="ko-KR" sz="1400" dirty="0">
                <a:solidFill>
                  <a:srgbClr val="0000FF"/>
                </a:solidFill>
              </a:rPr>
              <a:t>,</a:t>
            </a:r>
            <a:r>
              <a:rPr lang="ko-KR" altLang="en-US" sz="1400" dirty="0">
                <a:solidFill>
                  <a:srgbClr val="0000FF"/>
                </a:solidFill>
              </a:rPr>
              <a:t>저가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r>
              <a:rPr lang="ko-KR" altLang="en-US" sz="1400" dirty="0">
                <a:solidFill>
                  <a:srgbClr val="0000FF"/>
                </a:solidFill>
              </a:rPr>
              <a:t>의 </a:t>
            </a:r>
            <a:r>
              <a:rPr lang="en-US" altLang="ko-KR" sz="1400" dirty="0">
                <a:solidFill>
                  <a:srgbClr val="0000FF"/>
                </a:solidFill>
              </a:rPr>
              <a:t>MAPE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 flipV="1">
            <a:off x="4788024" y="4422309"/>
            <a:ext cx="144016" cy="330755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608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편곡하는 인공지능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인공지능의</a:t>
            </a:r>
            <a:r>
              <a:rPr lang="en-US" altLang="ko-KR" dirty="0"/>
              <a:t> </a:t>
            </a:r>
            <a:r>
              <a:rPr lang="ko-KR" altLang="en-US" dirty="0"/>
              <a:t>창작 능력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딥드림으로</a:t>
            </a:r>
            <a:r>
              <a:rPr lang="en-US" altLang="ko-KR" dirty="0"/>
              <a:t> </a:t>
            </a:r>
            <a:r>
              <a:rPr lang="ko-KR" altLang="en-US" dirty="0"/>
              <a:t>생성한 그림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마젠타</a:t>
            </a:r>
            <a:r>
              <a:rPr lang="ko-KR" altLang="en-US" dirty="0"/>
              <a:t> 프로젝트의 음악 창작 활동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인공지능 소설 등</a:t>
            </a:r>
            <a:endParaRPr lang="en-US" altLang="ko-KR" dirty="0"/>
          </a:p>
          <a:p>
            <a:r>
              <a:rPr lang="ko-KR" altLang="en-US" dirty="0"/>
              <a:t>이 절은 원시적인 수준에서 새로운 곡을 생성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앞 소절을 보고 다음 음표를 </a:t>
            </a:r>
            <a:r>
              <a:rPr lang="en-US" altLang="ko-KR" dirty="0"/>
              <a:t>LSTM</a:t>
            </a:r>
            <a:r>
              <a:rPr lang="ko-KR" altLang="en-US" dirty="0"/>
              <a:t>으로 예측하는 방식의 단순한 편곡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높은 수준은 </a:t>
            </a:r>
            <a:r>
              <a:rPr lang="en-US" altLang="ko-KR" dirty="0"/>
              <a:t>10</a:t>
            </a:r>
            <a:r>
              <a:rPr lang="ko-KR" altLang="en-US" dirty="0"/>
              <a:t>장의 생성 모델 필요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13041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8.4.1 ABC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악보 표기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가장 간단한 음악 표기법인 </a:t>
            </a:r>
            <a:r>
              <a:rPr lang="en-US" altLang="ko-KR" dirty="0"/>
              <a:t>ABC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271" y="1468016"/>
            <a:ext cx="7200900" cy="304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71" y="1988840"/>
            <a:ext cx="742864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236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8.4.1 ABC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악보 표기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ABC </a:t>
            </a:r>
            <a:r>
              <a:rPr lang="ko-KR" altLang="en-US" dirty="0"/>
              <a:t>표기를 연주하는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8-4(a)]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1501527"/>
            <a:ext cx="6840760" cy="33676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1" y="5085185"/>
            <a:ext cx="7128792" cy="1612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3215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8.4.2 LSTM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으로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편곡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악보를 학습하는 </a:t>
            </a:r>
            <a:r>
              <a:rPr lang="en-US" altLang="ko-KR" dirty="0"/>
              <a:t>LSTM </a:t>
            </a:r>
            <a:r>
              <a:rPr lang="ko-KR" altLang="en-US" dirty="0"/>
              <a:t>신경망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8-4(b)]</a:t>
            </a:r>
          </a:p>
          <a:p>
            <a:pPr lvl="1"/>
            <a:r>
              <a:rPr lang="en-US" altLang="ko-KR" dirty="0"/>
              <a:t>ABC </a:t>
            </a:r>
            <a:r>
              <a:rPr lang="ko-KR" altLang="en-US" dirty="0"/>
              <a:t>표기 데이터는 </a:t>
            </a:r>
            <a:r>
              <a:rPr lang="en-US" altLang="ko-KR" dirty="0"/>
              <a:t>2</a:t>
            </a:r>
            <a:r>
              <a:rPr lang="ko-KR" altLang="en-US" dirty="0"/>
              <a:t>채널</a:t>
            </a:r>
            <a:r>
              <a:rPr lang="en-US" altLang="ko-KR" dirty="0"/>
              <a:t>(</a:t>
            </a:r>
            <a:r>
              <a:rPr lang="ko-KR" altLang="en-US" dirty="0"/>
              <a:t>계이름과 박자</a:t>
            </a:r>
            <a:r>
              <a:rPr lang="en-US" altLang="ko-KR" dirty="0"/>
              <a:t>)</a:t>
            </a:r>
            <a:r>
              <a:rPr lang="ko-KR" altLang="en-US" dirty="0"/>
              <a:t>이고</a:t>
            </a:r>
            <a:r>
              <a:rPr lang="en-US" altLang="ko-KR" dirty="0"/>
              <a:t>, </a:t>
            </a:r>
            <a:r>
              <a:rPr lang="ko-KR" altLang="en-US" dirty="0"/>
              <a:t>분류 문제임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5" y="1594661"/>
            <a:ext cx="4648349" cy="25544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295" y="4365104"/>
            <a:ext cx="6696744" cy="207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95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8.1.1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시계열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데이터의 특성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시계열</a:t>
            </a:r>
            <a:r>
              <a:rPr lang="ko-KR" altLang="en-US" dirty="0"/>
              <a:t> 데이터의 독특한 특성</a:t>
            </a:r>
            <a:endParaRPr lang="en-US" altLang="ko-KR" dirty="0"/>
          </a:p>
          <a:p>
            <a:pPr lvl="1"/>
            <a:r>
              <a:rPr lang="ko-KR" altLang="en-US" dirty="0"/>
              <a:t>요소의 순서가 중요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“</a:t>
            </a:r>
            <a:r>
              <a:rPr lang="ko-KR" altLang="en-US" dirty="0"/>
              <a:t>세상에는 </a:t>
            </a:r>
            <a:r>
              <a:rPr lang="ko-KR" altLang="en-US" dirty="0" err="1"/>
              <a:t>시계열</a:t>
            </a:r>
            <a:r>
              <a:rPr lang="ko-KR" altLang="en-US" dirty="0"/>
              <a:t> 데이터가 참 많다</a:t>
            </a:r>
            <a:r>
              <a:rPr lang="en-US" altLang="ko-KR" dirty="0"/>
              <a:t>＂</a:t>
            </a:r>
            <a:r>
              <a:rPr lang="ko-KR" altLang="en-US" dirty="0"/>
              <a:t>를 </a:t>
            </a:r>
            <a:r>
              <a:rPr lang="en-US" altLang="ko-KR" dirty="0"/>
              <a:t>“</a:t>
            </a:r>
            <a:r>
              <a:rPr lang="ko-KR" altLang="en-US" dirty="0" err="1"/>
              <a:t>시계열</a:t>
            </a:r>
            <a:r>
              <a:rPr lang="ko-KR" altLang="en-US" dirty="0"/>
              <a:t> 참 데이터가 많다 세상에는</a:t>
            </a:r>
            <a:r>
              <a:rPr lang="en-US" altLang="ko-KR" dirty="0"/>
              <a:t>＂</a:t>
            </a:r>
            <a:r>
              <a:rPr lang="ko-KR" altLang="en-US" dirty="0"/>
              <a:t>으로 바꾸면 의미 훼손</a:t>
            </a:r>
            <a:endParaRPr lang="en-US" altLang="ko-KR" dirty="0"/>
          </a:p>
          <a:p>
            <a:pPr lvl="1"/>
            <a:r>
              <a:rPr lang="ko-KR" altLang="en-US" dirty="0"/>
              <a:t>샘플의 길이가 다름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짧은 발음 </a:t>
            </a:r>
            <a:r>
              <a:rPr lang="en-US" altLang="ko-KR" dirty="0"/>
              <a:t>“</a:t>
            </a:r>
            <a:r>
              <a:rPr lang="ko-KR" altLang="en-US" dirty="0"/>
              <a:t>인공지능</a:t>
            </a:r>
            <a:r>
              <a:rPr lang="en-US" altLang="ko-KR" dirty="0"/>
              <a:t>＂</a:t>
            </a:r>
            <a:r>
              <a:rPr lang="ko-KR" altLang="en-US" dirty="0"/>
              <a:t>과 긴 발음 </a:t>
            </a:r>
            <a:r>
              <a:rPr lang="en-US" altLang="ko-KR" dirty="0"/>
              <a:t>“</a:t>
            </a:r>
            <a:r>
              <a:rPr lang="ko-KR" altLang="en-US" dirty="0"/>
              <a:t>인</a:t>
            </a:r>
            <a:r>
              <a:rPr lang="en-US" altLang="ko-KR" dirty="0"/>
              <a:t>~</a:t>
            </a:r>
            <a:r>
              <a:rPr lang="ko-KR" altLang="en-US" dirty="0"/>
              <a:t>공</a:t>
            </a:r>
            <a:r>
              <a:rPr lang="en-US" altLang="ko-KR" dirty="0"/>
              <a:t>~~</a:t>
            </a:r>
            <a:r>
              <a:rPr lang="ko-KR" altLang="en-US" dirty="0"/>
              <a:t>지</a:t>
            </a:r>
            <a:r>
              <a:rPr lang="en-US" altLang="ko-KR" dirty="0"/>
              <a:t>~</a:t>
            </a:r>
            <a:r>
              <a:rPr lang="ko-KR" altLang="en-US" dirty="0"/>
              <a:t>능</a:t>
            </a:r>
            <a:r>
              <a:rPr lang="en-US" altLang="ko-KR" dirty="0"/>
              <a:t>＂</a:t>
            </a:r>
          </a:p>
          <a:p>
            <a:pPr lvl="1"/>
            <a:r>
              <a:rPr lang="ko-KR" altLang="en-US" dirty="0"/>
              <a:t>문맥 의존성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“</a:t>
            </a:r>
            <a:r>
              <a:rPr lang="ko-KR" altLang="en-US" dirty="0" err="1"/>
              <a:t>시계열은</a:t>
            </a:r>
            <a:r>
              <a:rPr lang="ko-KR" altLang="en-US" dirty="0"/>
              <a:t> 앞에서 말한 바와 </a:t>
            </a:r>
            <a:r>
              <a:rPr lang="en-US" altLang="ko-KR" dirty="0"/>
              <a:t>… </a:t>
            </a:r>
            <a:r>
              <a:rPr lang="ko-KR" altLang="en-US" dirty="0"/>
              <a:t>특성이 있다</a:t>
            </a:r>
            <a:r>
              <a:rPr lang="en-US" altLang="ko-KR" dirty="0"/>
              <a:t>＂</a:t>
            </a:r>
            <a:r>
              <a:rPr lang="ko-KR" altLang="en-US" dirty="0"/>
              <a:t>에서 </a:t>
            </a:r>
            <a:r>
              <a:rPr lang="en-US" altLang="ko-KR" dirty="0"/>
              <a:t>“</a:t>
            </a:r>
            <a:r>
              <a:rPr lang="ko-KR" altLang="en-US" dirty="0" err="1"/>
              <a:t>시계열은</a:t>
            </a:r>
            <a:r>
              <a:rPr lang="en-US" altLang="ko-KR" dirty="0"/>
              <a:t>＂</a:t>
            </a:r>
            <a:r>
              <a:rPr lang="ko-KR" altLang="en-US" dirty="0"/>
              <a:t>과 </a:t>
            </a:r>
            <a:r>
              <a:rPr lang="en-US" altLang="ko-KR" dirty="0"/>
              <a:t>“</a:t>
            </a:r>
            <a:r>
              <a:rPr lang="ko-KR" altLang="en-US" dirty="0"/>
              <a:t>특성이 있다</a:t>
            </a:r>
            <a:r>
              <a:rPr lang="en-US" altLang="ko-KR" dirty="0"/>
              <a:t>＂</a:t>
            </a:r>
            <a:r>
              <a:rPr lang="ko-KR" altLang="en-US" dirty="0"/>
              <a:t>는 밀접한 관련성</a:t>
            </a:r>
            <a:endParaRPr lang="en-US" altLang="ko-KR" dirty="0"/>
          </a:p>
          <a:p>
            <a:pPr lvl="1"/>
            <a:r>
              <a:rPr lang="ko-KR" altLang="en-US" dirty="0"/>
              <a:t>계절성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상추 판매량</a:t>
            </a:r>
            <a:r>
              <a:rPr lang="en-US" altLang="ko-KR" dirty="0"/>
              <a:t>, </a:t>
            </a:r>
            <a:r>
              <a:rPr lang="ko-KR" altLang="en-US" dirty="0"/>
              <a:t>미세먼지 수치</a:t>
            </a:r>
            <a:r>
              <a:rPr lang="en-US" altLang="ko-KR" dirty="0"/>
              <a:t>, </a:t>
            </a:r>
            <a:r>
              <a:rPr lang="ko-KR" altLang="en-US" dirty="0"/>
              <a:t>항공권 판매량 등</a:t>
            </a:r>
            <a:endParaRPr lang="en-US" altLang="ko-KR" dirty="0"/>
          </a:p>
          <a:p>
            <a:pPr lvl="2"/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err="1"/>
              <a:t>시계열</a:t>
            </a:r>
            <a:r>
              <a:rPr lang="ko-KR" altLang="en-US" dirty="0"/>
              <a:t> 데이터의 표현</a:t>
            </a:r>
            <a:endParaRPr lang="en-US" altLang="ko-KR" dirty="0"/>
          </a:p>
          <a:p>
            <a:pPr lvl="1"/>
            <a:r>
              <a:rPr lang="ko-KR" altLang="en-US" dirty="0"/>
              <a:t>가변 길이고 벡터의 벡터임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매일 기온</a:t>
            </a:r>
            <a:r>
              <a:rPr lang="en-US" altLang="ko-KR" dirty="0"/>
              <a:t>, </a:t>
            </a:r>
            <a:r>
              <a:rPr lang="ko-KR" altLang="en-US" dirty="0"/>
              <a:t>습도</a:t>
            </a:r>
            <a:r>
              <a:rPr lang="en-US" altLang="ko-KR" dirty="0"/>
              <a:t>, </a:t>
            </a:r>
            <a:r>
              <a:rPr lang="ko-KR" altLang="en-US" dirty="0"/>
              <a:t>미세먼지 농도를 기록한다면</a:t>
            </a:r>
            <a:r>
              <a:rPr lang="en-US" altLang="ko-KR" dirty="0"/>
              <a:t>, </a:t>
            </a:r>
            <a:r>
              <a:rPr lang="en-US" altLang="ko-KR" b="1" dirty="0"/>
              <a:t>a</a:t>
            </a:r>
            <a:r>
              <a:rPr lang="en-US" altLang="ko-KR" baseline="30000" dirty="0"/>
              <a:t>1</a:t>
            </a:r>
            <a:r>
              <a:rPr lang="en-US" altLang="ko-KR" dirty="0"/>
              <a:t>=(23.5,42,0.1), </a:t>
            </a:r>
            <a:r>
              <a:rPr lang="en-US" altLang="ko-KR" b="1" dirty="0"/>
              <a:t>a</a:t>
            </a:r>
            <a:r>
              <a:rPr lang="en-US" altLang="ko-KR" baseline="30000" dirty="0"/>
              <a:t>2</a:t>
            </a:r>
            <a:r>
              <a:rPr lang="en-US" altLang="ko-KR" dirty="0"/>
              <a:t>=(25.5,45,0.08), …</a:t>
            </a:r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1880" y="4725144"/>
            <a:ext cx="2664296" cy="40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779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8.4.2 LSTM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으로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편곡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327" y="939163"/>
            <a:ext cx="6048672" cy="4240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923" y="5179692"/>
            <a:ext cx="6059389" cy="137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533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998" y="836712"/>
            <a:ext cx="6621362" cy="570564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8.4.2 LSTM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으로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편곡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57573" y="5013176"/>
            <a:ext cx="3312368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예측이 목적이 아니고 생성이 목적이므로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전체를 훈련 집합으로 사용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3275856" y="5289701"/>
            <a:ext cx="1296146" cy="443555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6085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70" y="3275623"/>
            <a:ext cx="7493018" cy="28873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1061049"/>
            <a:ext cx="7480696" cy="22132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8.4.2 LSTM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으로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편곡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914607" y="2276872"/>
            <a:ext cx="18002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분류 문제이므로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5796136" y="1988165"/>
            <a:ext cx="118472" cy="432723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 flipH="1" flipV="1">
            <a:off x="4860032" y="2060848"/>
            <a:ext cx="1054575" cy="36004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419872" y="867360"/>
            <a:ext cx="180020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 err="1">
                <a:solidFill>
                  <a:srgbClr val="0000FF"/>
                </a:solidFill>
              </a:rPr>
              <a:t>원핫</a:t>
            </a:r>
            <a:r>
              <a:rPr lang="ko-KR" altLang="en-US" sz="1400" dirty="0">
                <a:solidFill>
                  <a:srgbClr val="0000FF"/>
                </a:solidFill>
              </a:rPr>
              <a:t> 코드의 길이는 </a:t>
            </a:r>
            <a:r>
              <a:rPr lang="en-US" altLang="ko-KR" sz="1400" dirty="0">
                <a:solidFill>
                  <a:srgbClr val="0000FF"/>
                </a:solidFill>
              </a:rPr>
              <a:t>21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32" name="직선 화살표 연결선 31"/>
          <p:cNvCxnSpPr/>
          <p:nvPr/>
        </p:nvCxnSpPr>
        <p:spPr>
          <a:xfrm flipH="1">
            <a:off x="3959932" y="1137786"/>
            <a:ext cx="226662" cy="673853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55372" y="988979"/>
            <a:ext cx="2524916" cy="58074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</a:t>
            </a:r>
            <a:r>
              <a:rPr lang="ko-KR" altLang="en-US" sz="1400" dirty="0">
                <a:solidFill>
                  <a:srgbClr val="0000FF"/>
                </a:solidFill>
              </a:rPr>
              <a:t>그림</a:t>
            </a:r>
            <a:r>
              <a:rPr lang="en-US" altLang="ko-KR" sz="1400" dirty="0">
                <a:solidFill>
                  <a:srgbClr val="0000FF"/>
                </a:solidFill>
              </a:rPr>
              <a:t> 8-13]</a:t>
            </a:r>
            <a:r>
              <a:rPr lang="ko-KR" altLang="en-US" sz="1400" dirty="0">
                <a:solidFill>
                  <a:srgbClr val="0000FF"/>
                </a:solidFill>
              </a:rPr>
              <a:t>은 </a:t>
            </a:r>
            <a:r>
              <a:rPr lang="en-US" altLang="ko-KR" sz="1400" dirty="0">
                <a:solidFill>
                  <a:srgbClr val="0000FF"/>
                </a:solidFill>
              </a:rPr>
              <a:t>67~69</a:t>
            </a:r>
            <a:r>
              <a:rPr lang="ko-KR" altLang="en-US" sz="1400" dirty="0">
                <a:solidFill>
                  <a:srgbClr val="0000FF"/>
                </a:solidFill>
              </a:rPr>
              <a:t>행으로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설계한 신경망 구조를 설명함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87319" y="4816320"/>
            <a:ext cx="3804318" cy="108331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pPr marL="0" lvl="3"/>
            <a:r>
              <a:rPr lang="en-US" altLang="ko-KR" sz="1400" dirty="0">
                <a:solidFill>
                  <a:srgbClr val="0000FF"/>
                </a:solidFill>
              </a:rPr>
              <a:t>75</a:t>
            </a:r>
            <a:r>
              <a:rPr lang="ko-KR" altLang="en-US" sz="1400" dirty="0">
                <a:solidFill>
                  <a:srgbClr val="0000FF"/>
                </a:solidFill>
              </a:rPr>
              <a:t>행 첫 소절을 지정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marL="0" lvl="3"/>
            <a:r>
              <a:rPr lang="en-US" altLang="ko-KR" sz="1400" dirty="0">
                <a:solidFill>
                  <a:srgbClr val="0000FF"/>
                </a:solidFill>
              </a:rPr>
              <a:t>76</a:t>
            </a:r>
            <a:r>
              <a:rPr lang="ko-KR" altLang="en-US" sz="1400" dirty="0">
                <a:solidFill>
                  <a:srgbClr val="0000FF"/>
                </a:solidFill>
              </a:rPr>
              <a:t>행 </a:t>
            </a:r>
            <a:r>
              <a:rPr lang="en-US" altLang="ko-KR" sz="1400" dirty="0">
                <a:solidFill>
                  <a:srgbClr val="0000FF"/>
                </a:solidFill>
              </a:rPr>
              <a:t>duration</a:t>
            </a:r>
            <a:r>
              <a:rPr lang="ko-KR" altLang="en-US" sz="1400" dirty="0">
                <a:solidFill>
                  <a:srgbClr val="0000FF"/>
                </a:solidFill>
              </a:rPr>
              <a:t>만큼 반복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marL="0" lvl="3"/>
            <a:r>
              <a:rPr lang="en-US" altLang="ko-KR" sz="1400" dirty="0">
                <a:solidFill>
                  <a:srgbClr val="0000FF"/>
                </a:solidFill>
              </a:rPr>
              <a:t>77</a:t>
            </a:r>
            <a:r>
              <a:rPr lang="ko-KR" altLang="en-US" sz="1400" dirty="0">
                <a:solidFill>
                  <a:srgbClr val="0000FF"/>
                </a:solidFill>
              </a:rPr>
              <a:t>행 직전 윈도우를 보고 다음 음표를 예측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marL="0" lvl="3"/>
            <a:r>
              <a:rPr lang="en-US" altLang="ko-KR" sz="1400" dirty="0">
                <a:solidFill>
                  <a:srgbClr val="0000FF"/>
                </a:solidFill>
              </a:rPr>
              <a:t>78</a:t>
            </a:r>
            <a:r>
              <a:rPr lang="ko-KR" altLang="en-US" sz="1400" dirty="0">
                <a:solidFill>
                  <a:srgbClr val="0000FF"/>
                </a:solidFill>
              </a:rPr>
              <a:t>행 가장 큰 확률을 가진 부류로 분류하고 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marL="0" lvl="3"/>
            <a:r>
              <a:rPr lang="en-US" altLang="ko-KR" sz="1400" dirty="0">
                <a:solidFill>
                  <a:srgbClr val="0000FF"/>
                </a:solidFill>
              </a:rPr>
              <a:t>        ABC </a:t>
            </a:r>
            <a:r>
              <a:rPr lang="ko-KR" altLang="en-US" sz="1400" dirty="0">
                <a:solidFill>
                  <a:srgbClr val="0000FF"/>
                </a:solidFill>
              </a:rPr>
              <a:t>표기로 변환하여 리스트에 추가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 flipV="1">
            <a:off x="6156177" y="4543243"/>
            <a:ext cx="63230" cy="17607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685346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8.4.2 LSTM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으로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편곡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908720"/>
            <a:ext cx="8020050" cy="5591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88024" y="2780928"/>
            <a:ext cx="4176464" cy="64807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2"/>
            <a:r>
              <a:rPr lang="ko-KR" altLang="en-US" sz="1400" dirty="0">
                <a:solidFill>
                  <a:srgbClr val="0000FF"/>
                </a:solidFill>
              </a:rPr>
              <a:t>파란 부분은 원래 곡과 길이가 같은 </a:t>
            </a:r>
            <a:r>
              <a:rPr lang="ko-KR" altLang="en-US" sz="1400" dirty="0" err="1">
                <a:solidFill>
                  <a:srgbClr val="0000FF"/>
                </a:solidFill>
              </a:rPr>
              <a:t>곳까지이고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marL="0" lvl="2"/>
            <a:r>
              <a:rPr lang="ko-KR" altLang="en-US" sz="1400" dirty="0">
                <a:solidFill>
                  <a:srgbClr val="0000FF"/>
                </a:solidFill>
              </a:rPr>
              <a:t>이후는 빨간 색으로 표시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파란 부분은 원곡과 동일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5580112" y="3356992"/>
            <a:ext cx="288032" cy="720080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03848" y="4660313"/>
            <a:ext cx="3888432" cy="64089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2"/>
            <a:r>
              <a:rPr lang="ko-KR" altLang="en-US" sz="1400" dirty="0">
                <a:solidFill>
                  <a:srgbClr val="0000FF"/>
                </a:solidFill>
              </a:rPr>
              <a:t>파란 부분은 원곡과 동일</a:t>
            </a:r>
            <a:r>
              <a:rPr lang="en-US" altLang="ko-KR" sz="1400" dirty="0">
                <a:solidFill>
                  <a:srgbClr val="0000FF"/>
                </a:solidFill>
              </a:rPr>
              <a:t>. </a:t>
            </a:r>
            <a:r>
              <a:rPr lang="ko-KR" altLang="en-US" sz="1400" dirty="0">
                <a:solidFill>
                  <a:srgbClr val="0000FF"/>
                </a:solidFill>
              </a:rPr>
              <a:t>예측 성능 측면에서는 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marL="0" lvl="2"/>
            <a:r>
              <a:rPr lang="ko-KR" altLang="en-US" sz="1400" dirty="0">
                <a:solidFill>
                  <a:srgbClr val="0000FF"/>
                </a:solidFill>
              </a:rPr>
              <a:t>완벽하지만 편곡 측면에서는 의미가 없음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338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8.4.2 LSTM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으로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편곡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0768"/>
            <a:ext cx="7792356" cy="365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82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8.4.2 LSTM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으로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편곡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변형된 첫 </a:t>
            </a:r>
            <a:r>
              <a:rPr lang="ko-KR" altLang="en-US" dirty="0" err="1"/>
              <a:t>소절로</a:t>
            </a:r>
            <a:r>
              <a:rPr lang="ko-KR" altLang="en-US" dirty="0"/>
              <a:t> 편곡</a:t>
            </a:r>
            <a:endParaRPr lang="en-US" altLang="ko-KR" dirty="0"/>
          </a:p>
          <a:p>
            <a:pPr lvl="1"/>
            <a:r>
              <a:rPr lang="ko-KR" altLang="en-US" dirty="0"/>
              <a:t>똑같은 곡을 생성해내는 것은 무의미</a:t>
            </a:r>
            <a:r>
              <a:rPr lang="en-US" altLang="ko-KR" dirty="0"/>
              <a:t>. </a:t>
            </a:r>
            <a:r>
              <a:rPr lang="ko-KR" altLang="en-US" dirty="0"/>
              <a:t>원래 곡의 패턴을 유지하면서 원래 곡과 다른 곡을 생성해야 함</a:t>
            </a:r>
            <a:endParaRPr lang="en-US" altLang="ko-KR" dirty="0"/>
          </a:p>
          <a:p>
            <a:pPr lvl="1"/>
            <a:r>
              <a:rPr lang="en-US" altLang="ko-KR" dirty="0"/>
              <a:t>81</a:t>
            </a:r>
            <a:r>
              <a:rPr lang="ko-KR" altLang="en-US" dirty="0"/>
              <a:t>행에서 다음과 같이 첫 소절을 원래 곡과 다르게 주고 </a:t>
            </a:r>
            <a:r>
              <a:rPr lang="en-US" altLang="ko-KR" dirty="0" err="1"/>
              <a:t>arranging_music</a:t>
            </a:r>
            <a:r>
              <a:rPr lang="en-US" altLang="ko-KR" dirty="0"/>
              <a:t> </a:t>
            </a:r>
            <a:r>
              <a:rPr lang="ko-KR" altLang="en-US" dirty="0"/>
              <a:t>함수 호출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6165007" y="5363199"/>
            <a:ext cx="2088232" cy="35728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>
                <a:solidFill>
                  <a:srgbClr val="0000FF"/>
                </a:solidFill>
              </a:rPr>
              <a:t>MuseScore</a:t>
            </a:r>
            <a:r>
              <a:rPr lang="ko-KR" altLang="en-US" sz="1400" dirty="0">
                <a:solidFill>
                  <a:srgbClr val="0000FF"/>
                </a:solidFill>
              </a:rPr>
              <a:t>로 그린 악보</a:t>
            </a:r>
            <a:endParaRPr lang="en-US" sz="1400" dirty="0">
              <a:solidFill>
                <a:srgbClr val="0000FF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91" y="2454614"/>
            <a:ext cx="6811278" cy="5855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942" y="3429000"/>
            <a:ext cx="6674718" cy="12499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779127"/>
            <a:ext cx="5481439" cy="174621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32459" y="3997563"/>
            <a:ext cx="1419220" cy="49945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81</a:t>
            </a:r>
            <a:r>
              <a:rPr lang="ko-KR" altLang="en-US" sz="1400" dirty="0">
                <a:solidFill>
                  <a:srgbClr val="0000FF"/>
                </a:solidFill>
              </a:rPr>
              <a:t>행으로 새로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생성된 곡</a:t>
            </a:r>
            <a:endParaRPr lang="en-US" sz="1400" dirty="0">
              <a:solidFill>
                <a:srgbClr val="0000FF"/>
              </a:solidFill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1879" y="6325508"/>
            <a:ext cx="5073211" cy="29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963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여러 곡을 이용한 학습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여러 곡을 학습하는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8-5]</a:t>
            </a:r>
          </a:p>
          <a:p>
            <a:pPr lvl="1"/>
            <a:r>
              <a:rPr lang="en-US" altLang="ko-KR" dirty="0"/>
              <a:t>‘</a:t>
            </a:r>
            <a:r>
              <a:rPr lang="ko-KR" altLang="en-US" dirty="0"/>
              <a:t>작은 별</a:t>
            </a:r>
            <a:r>
              <a:rPr lang="en-US" altLang="ko-KR" dirty="0"/>
              <a:t>‘, ‘</a:t>
            </a:r>
            <a:r>
              <a:rPr lang="ko-KR" altLang="en-US" dirty="0"/>
              <a:t>봄나들이</a:t>
            </a:r>
            <a:r>
              <a:rPr lang="en-US" altLang="ko-KR" dirty="0"/>
              <a:t>‘, ‘</a:t>
            </a:r>
            <a:r>
              <a:rPr lang="ko-KR" altLang="en-US" dirty="0"/>
              <a:t>나비야 </a:t>
            </a:r>
            <a:r>
              <a:rPr lang="ko-KR" altLang="en-US" dirty="0" err="1"/>
              <a:t>나비야</a:t>
            </a:r>
            <a:r>
              <a:rPr lang="en-US" altLang="ko-KR" dirty="0"/>
              <a:t>＇</a:t>
            </a:r>
            <a:r>
              <a:rPr lang="ko-KR" altLang="en-US" dirty="0"/>
              <a:t>의 세 곡을 결합한 데이터로 모델링하고 편곡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8-4]</a:t>
            </a:r>
            <a:r>
              <a:rPr lang="ko-KR" altLang="en-US" dirty="0"/>
              <a:t>와 </a:t>
            </a:r>
            <a:r>
              <a:rPr lang="ko-KR" altLang="en-US" dirty="0" err="1"/>
              <a:t>비슷</a:t>
            </a:r>
            <a:r>
              <a:rPr lang="en-US" altLang="ko-KR" dirty="0"/>
              <a:t>. </a:t>
            </a:r>
            <a:r>
              <a:rPr lang="ko-KR" altLang="en-US" dirty="0"/>
              <a:t>바뀐 부분은 음영으로 표시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204864"/>
            <a:ext cx="678019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5850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여러 곡을 이용한 학습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80728"/>
            <a:ext cx="7125419" cy="544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177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여러 곡을 이용한 학습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052736"/>
            <a:ext cx="6688608" cy="554877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763688" y="5013176"/>
            <a:ext cx="2808312" cy="936104"/>
          </a:xfrm>
          <a:prstGeom prst="rect">
            <a:avLst/>
          </a:prstGeom>
          <a:noFill/>
          <a:ln w="127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276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여러 곡을 이용한 학습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823" y="1056655"/>
            <a:ext cx="5569409" cy="31485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823" y="4205157"/>
            <a:ext cx="5569409" cy="217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23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위한 데이터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순환 신경망은 유연한 구조라 여러 문제에 적용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대표적 응용은 미래 예측</a:t>
            </a:r>
            <a:r>
              <a:rPr lang="en-US" altLang="ko-KR" dirty="0"/>
              <a:t>(prediction </a:t>
            </a:r>
            <a:r>
              <a:rPr lang="ko-KR" altLang="en-US" dirty="0"/>
              <a:t>또는 </a:t>
            </a:r>
            <a:r>
              <a:rPr lang="en-US" altLang="ko-KR" dirty="0"/>
              <a:t>forecasting)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내일 주가 예측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내일 날씨 예측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기계의 고장 예측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풍속과 풍향 예측</a:t>
            </a:r>
            <a:r>
              <a:rPr lang="en-US" altLang="ko-KR" dirty="0"/>
              <a:t>(</a:t>
            </a:r>
            <a:r>
              <a:rPr lang="ko-KR" altLang="en-US" dirty="0"/>
              <a:t>풍력 발전기의 효율 향상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농산물 가격</a:t>
            </a:r>
            <a:r>
              <a:rPr lang="en-US" altLang="ko-KR" dirty="0"/>
              <a:t>/</a:t>
            </a:r>
            <a:r>
              <a:rPr lang="ko-KR" altLang="en-US" dirty="0"/>
              <a:t>수요량 예측 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언어 번역에 응용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음성 인식에 응용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생성 모델에 응용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사진을 보고 설명 문장 생성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440979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여러 곡을 이용한 학습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404" y="1052736"/>
            <a:ext cx="6238900" cy="266114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413" y="4005064"/>
            <a:ext cx="5209037" cy="24152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67744" y="2708920"/>
            <a:ext cx="3744416" cy="64807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들어보면 한 곡만 학습한 </a:t>
            </a:r>
            <a:r>
              <a:rPr lang="en-US" altLang="ko-KR" sz="1400" dirty="0">
                <a:solidFill>
                  <a:srgbClr val="0000FF"/>
                </a:solidFill>
              </a:rPr>
              <a:t>[</a:t>
            </a:r>
            <a:r>
              <a:rPr lang="ko-KR" altLang="en-US" sz="1400" dirty="0">
                <a:solidFill>
                  <a:srgbClr val="0000FF"/>
                </a:solidFill>
              </a:rPr>
              <a:t>프로그램 </a:t>
            </a:r>
            <a:r>
              <a:rPr lang="en-US" altLang="ko-KR" sz="1400" dirty="0">
                <a:solidFill>
                  <a:srgbClr val="0000FF"/>
                </a:solidFill>
              </a:rPr>
              <a:t>8-4]</a:t>
            </a:r>
            <a:r>
              <a:rPr lang="ko-KR" altLang="en-US" sz="1400" dirty="0">
                <a:solidFill>
                  <a:srgbClr val="0000FF"/>
                </a:solidFill>
              </a:rPr>
              <a:t>보다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편곡한 느낌이 더욱 좋음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971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자연어 처리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언어를</a:t>
            </a:r>
            <a:r>
              <a:rPr lang="en-US" altLang="ko-KR" dirty="0"/>
              <a:t> </a:t>
            </a:r>
            <a:r>
              <a:rPr lang="ko-KR" altLang="en-US" dirty="0"/>
              <a:t>사용하는 인간</a:t>
            </a:r>
            <a:endParaRPr lang="en-US" altLang="ko-KR" dirty="0"/>
          </a:p>
          <a:p>
            <a:pPr lvl="1"/>
            <a:r>
              <a:rPr lang="ko-KR" altLang="en-US" dirty="0"/>
              <a:t>다른 동물보다 지능이 월등하다는 증거</a:t>
            </a:r>
            <a:endParaRPr lang="en-US" altLang="ko-KR" dirty="0"/>
          </a:p>
          <a:p>
            <a:pPr lvl="1"/>
            <a:r>
              <a:rPr lang="ko-KR" altLang="en-US" dirty="0"/>
              <a:t>시를 읽고 반응하는 인간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자연어 처리</a:t>
            </a:r>
            <a:r>
              <a:rPr lang="en-US" altLang="ko-KR" baseline="-25000" dirty="0"/>
              <a:t>natural language processing(NLP)</a:t>
            </a:r>
          </a:p>
          <a:p>
            <a:pPr lvl="1"/>
            <a:r>
              <a:rPr lang="ko-KR" altLang="en-US" dirty="0"/>
              <a:t>인간이 구사하는 언어를 자동으로 처리하는 인공지능 분야</a:t>
            </a:r>
            <a:endParaRPr lang="en-US" altLang="ko-KR" dirty="0"/>
          </a:p>
          <a:p>
            <a:pPr lvl="1"/>
            <a:r>
              <a:rPr lang="ko-KR" altLang="en-US" dirty="0"/>
              <a:t>다양한 응용</a:t>
            </a:r>
            <a:endParaRPr lang="en-US" altLang="ko-KR" dirty="0"/>
          </a:p>
          <a:p>
            <a:pPr lvl="2"/>
            <a:r>
              <a:rPr lang="ko-KR" altLang="en-US" dirty="0"/>
              <a:t>언어 번역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영화평 댓글 분석하여 흥행 추정</a:t>
            </a:r>
            <a:endParaRPr lang="en-US" altLang="ko-KR" dirty="0"/>
          </a:p>
          <a:p>
            <a:pPr lvl="2"/>
            <a:r>
              <a:rPr lang="ko-KR" altLang="en-US" dirty="0"/>
              <a:t>고객 응대 </a:t>
            </a:r>
            <a:r>
              <a:rPr lang="ko-KR" altLang="en-US" dirty="0" err="1"/>
              <a:t>챗봇</a:t>
            </a:r>
            <a:endParaRPr lang="en-US" altLang="ko-KR" dirty="0"/>
          </a:p>
          <a:p>
            <a:pPr lvl="2"/>
            <a:r>
              <a:rPr lang="ko-KR" altLang="en-US"/>
              <a:t>소설이나 </a:t>
            </a:r>
            <a:r>
              <a:rPr lang="ko-KR" altLang="en-US" dirty="0"/>
              <a:t>시를 쓰는 창작 인공지능 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060848"/>
            <a:ext cx="5905500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199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텍스트 데이터에 대한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영화평 </a:t>
            </a:r>
            <a:r>
              <a:rPr lang="ko-KR" altLang="en-US" dirty="0" err="1"/>
              <a:t>데이터셋인</a:t>
            </a:r>
            <a:r>
              <a:rPr lang="ko-KR" altLang="en-US" dirty="0"/>
              <a:t> </a:t>
            </a:r>
            <a:r>
              <a:rPr lang="en-US" altLang="ko-KR" dirty="0"/>
              <a:t>IMDB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예제 문장</a:t>
            </a:r>
            <a:endParaRPr lang="en-US" altLang="ko-KR" dirty="0"/>
          </a:p>
          <a:p>
            <a:pPr lvl="1"/>
            <a:r>
              <a:rPr lang="ko-KR" altLang="en-US" dirty="0"/>
              <a:t>텍스트의 특성이 잘 나타남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텍스트 데이터의 특성</a:t>
            </a:r>
            <a:endParaRPr lang="en-US" altLang="ko-KR" dirty="0"/>
          </a:p>
          <a:p>
            <a:pPr lvl="1"/>
            <a:r>
              <a:rPr lang="ko-KR" altLang="en-US" dirty="0" err="1"/>
              <a:t>시계열</a:t>
            </a:r>
            <a:r>
              <a:rPr lang="ko-KR" altLang="en-US" dirty="0"/>
              <a:t> 데이터로서 시간 정보가 있고 </a:t>
            </a:r>
            <a:r>
              <a:rPr lang="ko-KR" altLang="en-US" dirty="0" err="1"/>
              <a:t>샘플마다</a:t>
            </a:r>
            <a:r>
              <a:rPr lang="ko-KR" altLang="en-US" dirty="0"/>
              <a:t> 길이가 다르다는 기본 성질</a:t>
            </a:r>
            <a:endParaRPr lang="en-US" altLang="ko-KR" dirty="0"/>
          </a:p>
          <a:p>
            <a:pPr lvl="1"/>
            <a:r>
              <a:rPr lang="ko-KR" altLang="en-US" dirty="0"/>
              <a:t>그 외 독특한 특성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심한 잡음</a:t>
            </a:r>
            <a:endParaRPr lang="en-US" altLang="ko-KR" dirty="0"/>
          </a:p>
          <a:p>
            <a:pPr lvl="2"/>
            <a:r>
              <a:rPr lang="ko-KR" altLang="en-US" dirty="0"/>
              <a:t>형태소 분석 필요</a:t>
            </a:r>
            <a:endParaRPr lang="en-US" altLang="ko-KR" dirty="0"/>
          </a:p>
          <a:p>
            <a:pPr lvl="2"/>
            <a:r>
              <a:rPr lang="ko-KR" altLang="en-US" dirty="0"/>
              <a:t>구문론과 의미론</a:t>
            </a:r>
            <a:endParaRPr lang="en-US" altLang="ko-KR" dirty="0"/>
          </a:p>
          <a:p>
            <a:pPr lvl="2"/>
            <a:r>
              <a:rPr lang="ko-KR" altLang="en-US" dirty="0"/>
              <a:t>다양한 언어 특성</a:t>
            </a:r>
            <a:endParaRPr lang="en-US" altLang="ko-KR" dirty="0"/>
          </a:p>
          <a:p>
            <a:pPr lvl="2"/>
            <a:r>
              <a:rPr lang="ko-KR" altLang="en-US" dirty="0"/>
              <a:t>신경망에 입력하려면 기호를 수치로 변환해야 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00808"/>
            <a:ext cx="7811627" cy="158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599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텍스트 데이터에 대한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원핫</a:t>
            </a:r>
            <a:r>
              <a:rPr lang="ko-KR" altLang="en-US" dirty="0"/>
              <a:t> 코드 표현으로 변환하는 절차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말뭉치</a:t>
            </a:r>
            <a:r>
              <a:rPr lang="en-US" altLang="ko-KR" baseline="-25000" dirty="0"/>
              <a:t>corpus</a:t>
            </a:r>
            <a:r>
              <a:rPr lang="ko-KR" altLang="en-US" dirty="0"/>
              <a:t> 사례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단어</a:t>
            </a:r>
            <a:r>
              <a:rPr lang="en-US" altLang="ko-KR" dirty="0"/>
              <a:t> </a:t>
            </a:r>
            <a:r>
              <a:rPr lang="ko-KR" altLang="en-US" dirty="0"/>
              <a:t>수집</a:t>
            </a:r>
            <a:r>
              <a:rPr lang="en-US" altLang="ko-KR" dirty="0"/>
              <a:t>(</a:t>
            </a:r>
            <a:r>
              <a:rPr lang="ko-KR" altLang="en-US" dirty="0"/>
              <a:t>괄호 속은 빈도수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/>
              <a:t>Python(3), freshman(2), loves(1), we(1), teach(1), to(1), how(1), popular(1), is(1)</a:t>
            </a:r>
          </a:p>
          <a:p>
            <a:pPr lvl="2"/>
            <a:r>
              <a:rPr lang="ko-KR" altLang="en-US" dirty="0" err="1"/>
              <a:t>파이썬의</a:t>
            </a:r>
            <a:r>
              <a:rPr lang="ko-KR" altLang="en-US" dirty="0"/>
              <a:t> 자료구조인 </a:t>
            </a:r>
            <a:r>
              <a:rPr lang="ko-KR" altLang="en-US" dirty="0" err="1"/>
              <a:t>딕셔너리를</a:t>
            </a:r>
            <a:r>
              <a:rPr lang="ko-KR" altLang="en-US" dirty="0"/>
              <a:t> 이용한 표현</a:t>
            </a:r>
            <a:r>
              <a:rPr lang="en-US" altLang="ko-KR" dirty="0"/>
              <a:t>(</a:t>
            </a:r>
            <a:r>
              <a:rPr lang="ko-KR" altLang="en-US" dirty="0"/>
              <a:t>빈도수에</a:t>
            </a:r>
            <a:r>
              <a:rPr lang="en-US" altLang="ko-KR" dirty="0"/>
              <a:t> </a:t>
            </a:r>
            <a:r>
              <a:rPr lang="ko-KR" altLang="en-US" dirty="0"/>
              <a:t>따른 순위 부여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/>
              <a:t>{‘python’:1, ‘freshman’:2, ‘loves’:1, ‘we’:1, ‘teach’:1, ‘to’:1, ‘how’:1, ‘popular’:1, ‘is’:1}</a:t>
            </a:r>
          </a:p>
          <a:p>
            <a:pPr lvl="2"/>
            <a:r>
              <a:rPr lang="ko-KR" altLang="en-US" dirty="0"/>
              <a:t>텍스트를 숫자 코드로 변환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691772"/>
            <a:ext cx="4194026" cy="157658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5085184"/>
            <a:ext cx="5616624" cy="955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3599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텍스트 데이터에 대한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원핫</a:t>
            </a:r>
            <a:r>
              <a:rPr lang="ko-KR" altLang="en-US" dirty="0"/>
              <a:t> 코드 표현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원핫</a:t>
            </a:r>
            <a:r>
              <a:rPr lang="ko-KR" altLang="en-US" dirty="0"/>
              <a:t> 코드의 문제점과 해결책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사전 크기가 크면 </a:t>
            </a:r>
            <a:r>
              <a:rPr lang="ko-KR" altLang="en-US" dirty="0" err="1"/>
              <a:t>원핫</a:t>
            </a:r>
            <a:r>
              <a:rPr lang="ko-KR" altLang="en-US" dirty="0"/>
              <a:t> 코드는 희소 벡터가 되어 메모리 낭비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단어 사이의 연관 관계를 반영하지 못함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, king</a:t>
            </a:r>
            <a:r>
              <a:rPr lang="ko-KR" altLang="en-US" dirty="0"/>
              <a:t>과 </a:t>
            </a:r>
            <a:r>
              <a:rPr lang="en-US" altLang="ko-KR" dirty="0"/>
              <a:t>queen, bridegroom</a:t>
            </a:r>
            <a:r>
              <a:rPr lang="ko-KR" altLang="en-US" dirty="0"/>
              <a:t>과</a:t>
            </a:r>
            <a:r>
              <a:rPr lang="en-US" altLang="ko-KR" dirty="0"/>
              <a:t> bride</a:t>
            </a:r>
            <a:r>
              <a:rPr lang="ko-KR" altLang="en-US" dirty="0"/>
              <a:t>의 관계 표현 불가능</a:t>
            </a:r>
            <a:endParaRPr lang="en-US" altLang="ko-KR" dirty="0"/>
          </a:p>
          <a:p>
            <a:pPr lvl="1"/>
            <a:r>
              <a:rPr lang="en-US" altLang="ko-KR" dirty="0"/>
              <a:t>8.5.3</a:t>
            </a:r>
            <a:r>
              <a:rPr lang="ko-KR" altLang="en-US" dirty="0"/>
              <a:t>항에서는 현대적인 표현 기법인 단어 </a:t>
            </a:r>
            <a:r>
              <a:rPr lang="ko-KR" altLang="en-US" dirty="0" err="1"/>
              <a:t>임베딩을</a:t>
            </a:r>
            <a:r>
              <a:rPr lang="ko-KR" altLang="en-US" dirty="0"/>
              <a:t> 다룸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28800"/>
            <a:ext cx="7853900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553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텍스트 데이터 사례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영화평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IMDB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텐서플로가</a:t>
            </a:r>
            <a:r>
              <a:rPr lang="en-US" altLang="ko-KR" dirty="0"/>
              <a:t> </a:t>
            </a:r>
            <a:r>
              <a:rPr lang="ko-KR" altLang="en-US" dirty="0"/>
              <a:t>제공하는 텍스트 데이터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영화를 평가한 댓글을 모아둔 </a:t>
            </a:r>
            <a:r>
              <a:rPr lang="en-US" altLang="ko-KR" dirty="0"/>
              <a:t>IMDB </a:t>
            </a:r>
            <a:r>
              <a:rPr lang="ko-KR" altLang="en-US" dirty="0" err="1"/>
              <a:t>데이터셋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50000</a:t>
            </a:r>
            <a:r>
              <a:rPr lang="ko-KR" altLang="en-US" dirty="0"/>
              <a:t>개의 댓글을 긍정 평가와 부정 평가로 </a:t>
            </a:r>
            <a:r>
              <a:rPr lang="ko-KR" altLang="en-US" dirty="0" err="1"/>
              <a:t>레이블링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감정 분류</a:t>
            </a:r>
            <a:r>
              <a:rPr lang="en-US" altLang="ko-KR" baseline="-25000" dirty="0"/>
              <a:t>sentiment classification</a:t>
            </a:r>
            <a:r>
              <a:rPr lang="ko-KR" altLang="en-US" baseline="-25000" dirty="0"/>
              <a:t> </a:t>
            </a:r>
            <a:r>
              <a:rPr lang="ko-KR" altLang="en-US" dirty="0"/>
              <a:t>문제에 주로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다양한</a:t>
            </a:r>
            <a:r>
              <a:rPr lang="en-US" altLang="ko-KR" dirty="0"/>
              <a:t> </a:t>
            </a:r>
            <a:r>
              <a:rPr lang="ko-KR" altLang="en-US" dirty="0"/>
              <a:t>토픽의 뉴스를 모아둔 </a:t>
            </a:r>
            <a:r>
              <a:rPr lang="en-US" altLang="ko-KR" dirty="0"/>
              <a:t>Reuters </a:t>
            </a:r>
            <a:r>
              <a:rPr lang="ko-KR" altLang="en-US" dirty="0" err="1"/>
              <a:t>데이터셋</a:t>
            </a:r>
            <a:r>
              <a:rPr lang="en-US" altLang="ko-KR" dirty="0"/>
              <a:t> 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로이터</a:t>
            </a:r>
            <a:r>
              <a:rPr lang="en-US" altLang="ko-KR" dirty="0"/>
              <a:t> </a:t>
            </a:r>
            <a:r>
              <a:rPr lang="ko-KR" altLang="en-US" dirty="0"/>
              <a:t>통신의 뉴스 </a:t>
            </a:r>
            <a:r>
              <a:rPr lang="en-US" altLang="ko-KR" dirty="0"/>
              <a:t>11228</a:t>
            </a:r>
            <a:r>
              <a:rPr lang="ko-KR" altLang="en-US" dirty="0"/>
              <a:t>개를 </a:t>
            </a:r>
            <a:r>
              <a:rPr lang="en-US" altLang="ko-KR" dirty="0"/>
              <a:t>46</a:t>
            </a:r>
            <a:r>
              <a:rPr lang="ko-KR" altLang="en-US" dirty="0"/>
              <a:t>개 토픽으로 </a:t>
            </a:r>
            <a:r>
              <a:rPr lang="ko-KR" altLang="en-US" dirty="0" err="1"/>
              <a:t>레이블링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토픽 분류 문제에 주로 사용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이 절에서는 </a:t>
            </a:r>
            <a:r>
              <a:rPr lang="en-US" altLang="ko-KR" dirty="0"/>
              <a:t>IMDB</a:t>
            </a:r>
            <a:r>
              <a:rPr lang="ko-KR" altLang="en-US" dirty="0"/>
              <a:t>로 프로그래밍 실습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6650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텍스트 데이터 사례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영화평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IMDB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IMDB</a:t>
            </a:r>
            <a:r>
              <a:rPr lang="ko-KR" altLang="en-US" dirty="0"/>
              <a:t>로 실습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u="sng" dirty="0">
                <a:hlinkClick r:id="rId2"/>
              </a:rPr>
              <a:t>http://mng.bz/0tIo</a:t>
            </a:r>
            <a:r>
              <a:rPr lang="ko-KR" altLang="en-US" dirty="0"/>
              <a:t>에 접속하여 원본 데이터 다운로드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소스 프로그램이 있는 폴더에 </a:t>
            </a:r>
            <a:r>
              <a:rPr lang="en-US" altLang="ko-KR" dirty="0"/>
              <a:t>data</a:t>
            </a:r>
            <a:r>
              <a:rPr lang="ko-KR" altLang="en-US" dirty="0"/>
              <a:t>라는 폴더 만들어 거기에 저장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36912"/>
            <a:ext cx="8028384" cy="240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119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텍스트 데이터 사례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영화평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IMDB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IMDB </a:t>
            </a:r>
            <a:r>
              <a:rPr lang="ko-KR" altLang="en-US" dirty="0"/>
              <a:t>원본 데이터 살펴보는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8-6]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47" y="1564663"/>
            <a:ext cx="7560840" cy="27995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23" y="4364199"/>
            <a:ext cx="7565277" cy="16570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19872" y="2416283"/>
            <a:ext cx="3799798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pPr marL="0" lvl="2"/>
            <a:r>
              <a:rPr lang="en-US" altLang="ko-KR" sz="1400" dirty="0">
                <a:solidFill>
                  <a:srgbClr val="0000FF"/>
                </a:solidFill>
              </a:rPr>
              <a:t>‘</a:t>
            </a:r>
            <a:r>
              <a:rPr lang="en-US" altLang="ko-KR" sz="1400" dirty="0" err="1">
                <a:solidFill>
                  <a:srgbClr val="0000FF"/>
                </a:solidFill>
              </a:rPr>
              <a:t>neg</a:t>
            </a:r>
            <a:r>
              <a:rPr lang="en-US" altLang="ko-KR" sz="1400" dirty="0">
                <a:solidFill>
                  <a:srgbClr val="0000FF"/>
                </a:solidFill>
              </a:rPr>
              <a:t>’</a:t>
            </a:r>
            <a:r>
              <a:rPr lang="ko-KR" altLang="en-US" sz="1400" dirty="0">
                <a:solidFill>
                  <a:srgbClr val="0000FF"/>
                </a:solidFill>
              </a:rPr>
              <a:t>와</a:t>
            </a:r>
            <a:r>
              <a:rPr lang="en-US" altLang="ko-KR" sz="1400" dirty="0">
                <a:solidFill>
                  <a:srgbClr val="0000FF"/>
                </a:solidFill>
              </a:rPr>
              <a:t> ‘</a:t>
            </a:r>
            <a:r>
              <a:rPr lang="en-US" altLang="ko-KR" sz="1400" dirty="0" err="1">
                <a:solidFill>
                  <a:srgbClr val="0000FF"/>
                </a:solidFill>
              </a:rPr>
              <a:t>pos</a:t>
            </a:r>
            <a:r>
              <a:rPr lang="en-US" altLang="ko-KR" sz="1400" dirty="0">
                <a:solidFill>
                  <a:srgbClr val="0000FF"/>
                </a:solidFill>
              </a:rPr>
              <a:t>’ </a:t>
            </a:r>
            <a:r>
              <a:rPr lang="ko-KR" altLang="en-US" sz="1400" dirty="0">
                <a:solidFill>
                  <a:srgbClr val="0000FF"/>
                </a:solidFill>
              </a:rPr>
              <a:t>폴더 각각에서 데이터를 </a:t>
            </a:r>
            <a:r>
              <a:rPr lang="ko-KR" altLang="en-US" sz="1400" dirty="0" err="1">
                <a:solidFill>
                  <a:srgbClr val="0000FF"/>
                </a:solidFill>
              </a:rPr>
              <a:t>읽어옴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915816" y="2704315"/>
            <a:ext cx="504056" cy="652677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16028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텍스트 데이터 사례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영화평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IMDB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96752"/>
            <a:ext cx="8100590" cy="366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537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텍스트 데이터 사례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영화평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IMDB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텐서플로가</a:t>
            </a:r>
            <a:r>
              <a:rPr lang="ko-KR" altLang="en-US" dirty="0"/>
              <a:t> 제공하는 </a:t>
            </a:r>
            <a:r>
              <a:rPr lang="en-US" altLang="ko-KR" dirty="0"/>
              <a:t>IMDB</a:t>
            </a:r>
          </a:p>
          <a:p>
            <a:pPr lvl="1"/>
            <a:r>
              <a:rPr lang="ko-KR" altLang="en-US" dirty="0" err="1"/>
              <a:t>텐서플로는</a:t>
            </a:r>
            <a:r>
              <a:rPr lang="ko-KR" altLang="en-US" dirty="0"/>
              <a:t> 쓰기</a:t>
            </a:r>
            <a:r>
              <a:rPr lang="en-US" altLang="ko-KR" dirty="0"/>
              <a:t> </a:t>
            </a:r>
            <a:r>
              <a:rPr lang="ko-KR" altLang="en-US" dirty="0"/>
              <a:t>좋게 가공한 </a:t>
            </a:r>
            <a:r>
              <a:rPr lang="en-US" altLang="ko-KR" dirty="0"/>
              <a:t>IMDB </a:t>
            </a:r>
            <a:r>
              <a:rPr lang="ko-KR" altLang="en-US" dirty="0" err="1"/>
              <a:t>데이터셋을</a:t>
            </a:r>
            <a:r>
              <a:rPr lang="ko-KR" altLang="en-US" dirty="0"/>
              <a:t> 제공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18895"/>
            <a:ext cx="6525939" cy="47784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62758" y="5932346"/>
            <a:ext cx="2196244" cy="35728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상위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빈도 </a:t>
            </a:r>
            <a:r>
              <a:rPr lang="en-US" altLang="ko-KR" sz="1400" dirty="0">
                <a:solidFill>
                  <a:srgbClr val="0000FF"/>
                </a:solidFill>
              </a:rPr>
              <a:t>20</a:t>
            </a:r>
            <a:r>
              <a:rPr lang="ko-KR" altLang="en-US" sz="1400" dirty="0">
                <a:solidFill>
                  <a:srgbClr val="0000FF"/>
                </a:solidFill>
              </a:rPr>
              <a:t>개 단어 출력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072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위한 데이터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농산물 수요량 예측 문제에서 데이터</a:t>
            </a:r>
            <a:endParaRPr lang="en-US" altLang="ko-KR" dirty="0"/>
          </a:p>
          <a:p>
            <a:pPr lvl="1"/>
            <a:r>
              <a:rPr lang="ko-KR" altLang="en-US" dirty="0"/>
              <a:t>농산물 유통업자가 </a:t>
            </a:r>
            <a:r>
              <a:rPr lang="en-US" altLang="ko-KR" dirty="0"/>
              <a:t>5</a:t>
            </a:r>
            <a:r>
              <a:rPr lang="ko-KR" altLang="en-US" dirty="0"/>
              <a:t>년 동안 매일 판매량을 기록했다면 길이 </a:t>
            </a:r>
            <a:r>
              <a:rPr lang="en-US" altLang="ko-KR" dirty="0"/>
              <a:t>t=365*5=1825</a:t>
            </a:r>
            <a:r>
              <a:rPr lang="ko-KR" altLang="en-US" dirty="0"/>
              <a:t>인</a:t>
            </a:r>
            <a:r>
              <a:rPr lang="en-US" altLang="ko-KR" dirty="0"/>
              <a:t> </a:t>
            </a:r>
            <a:r>
              <a:rPr lang="ko-KR" altLang="en-US" dirty="0"/>
              <a:t>샘플</a:t>
            </a:r>
            <a:endParaRPr lang="en-US" altLang="ko-KR" dirty="0"/>
          </a:p>
          <a:p>
            <a:pPr lvl="1"/>
            <a:r>
              <a:rPr lang="ko-KR" altLang="en-US" dirty="0"/>
              <a:t>하나의 긴 샘플을 가지고 어떻게 모델링하고 어떻게 미래를 예측하나</a:t>
            </a:r>
            <a:r>
              <a:rPr lang="en-US" altLang="ko-KR" dirty="0"/>
              <a:t>?</a:t>
            </a:r>
          </a:p>
          <a:p>
            <a:pPr lvl="2"/>
            <a:r>
              <a:rPr lang="ko-KR" altLang="en-US" dirty="0"/>
              <a:t>윈도우 크기</a:t>
            </a:r>
            <a:r>
              <a:rPr lang="en-US" altLang="ko-KR" dirty="0"/>
              <a:t>(w) </a:t>
            </a:r>
            <a:r>
              <a:rPr lang="ko-KR" altLang="en-US" dirty="0"/>
              <a:t>단위로 패턴을 잘라 여러 개의 샘플을 수집</a:t>
            </a:r>
            <a:r>
              <a:rPr lang="en-US" altLang="ko-KR" dirty="0"/>
              <a:t>([</a:t>
            </a:r>
            <a:r>
              <a:rPr lang="ko-KR" altLang="en-US" dirty="0"/>
              <a:t>그림</a:t>
            </a:r>
            <a:r>
              <a:rPr lang="en-US" altLang="ko-KR" dirty="0"/>
              <a:t> 8-2]</a:t>
            </a:r>
            <a:r>
              <a:rPr lang="ko-KR" altLang="en-US" dirty="0"/>
              <a:t>에서는 </a:t>
            </a:r>
            <a:r>
              <a:rPr lang="en-US" altLang="ko-KR" dirty="0"/>
              <a:t>w=3)</a:t>
            </a:r>
          </a:p>
          <a:p>
            <a:pPr lvl="2"/>
            <a:r>
              <a:rPr lang="ko-KR" altLang="en-US" dirty="0"/>
              <a:t>얼마나 먼 미래를 예측할 지 지정하는 수평선 계수 </a:t>
            </a:r>
            <a:r>
              <a:rPr lang="en-US" altLang="ko-KR" dirty="0"/>
              <a:t>h([</a:t>
            </a:r>
            <a:r>
              <a:rPr lang="ko-KR" altLang="en-US" dirty="0"/>
              <a:t>그림</a:t>
            </a:r>
            <a:r>
              <a:rPr lang="en-US" altLang="ko-KR" dirty="0"/>
              <a:t> 8-2]</a:t>
            </a:r>
            <a:r>
              <a:rPr lang="ko-KR" altLang="en-US" dirty="0"/>
              <a:t>에서는 </a:t>
            </a:r>
            <a:r>
              <a:rPr lang="en-US" altLang="ko-KR" dirty="0"/>
              <a:t>h=1)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708920"/>
            <a:ext cx="4464496" cy="384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0041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97" y="1241376"/>
            <a:ext cx="8195605" cy="452197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텍스트 데이터 사례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영화평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IMDB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1619672" y="1180746"/>
            <a:ext cx="216024" cy="290345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31640" y="884095"/>
            <a:ext cx="3312368" cy="35728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훈련 집합과 테스트 집합의 크기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86380" y="1340768"/>
            <a:ext cx="2304256" cy="35728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훈련 집합의 첫 번째 샘플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571999" y="1637323"/>
            <a:ext cx="72009" cy="386391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 flipV="1">
            <a:off x="4644008" y="5588428"/>
            <a:ext cx="216024" cy="274314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60032" y="5833782"/>
            <a:ext cx="1872208" cy="35728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상위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빈도 </a:t>
            </a:r>
            <a:r>
              <a:rPr lang="en-US" altLang="ko-KR" sz="1400" dirty="0">
                <a:solidFill>
                  <a:srgbClr val="0000FF"/>
                </a:solidFill>
              </a:rPr>
              <a:t>20</a:t>
            </a:r>
            <a:r>
              <a:rPr lang="ko-KR" altLang="en-US" sz="1400" dirty="0">
                <a:solidFill>
                  <a:srgbClr val="0000FF"/>
                </a:solidFill>
              </a:rPr>
              <a:t>개 단어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56364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임베딩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텍스트 데이터를 신경망에 입력하고 표현하는 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원핫</a:t>
            </a:r>
            <a:r>
              <a:rPr lang="ko-KR" altLang="en-US" dirty="0"/>
              <a:t> 코드 </a:t>
            </a:r>
            <a:r>
              <a:rPr lang="en-US" altLang="ko-KR" dirty="0"/>
              <a:t>– </a:t>
            </a:r>
            <a:r>
              <a:rPr lang="ko-KR" altLang="en-US" dirty="0"/>
              <a:t>몇 가지 단점이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대안은 단어 </a:t>
            </a:r>
            <a:r>
              <a:rPr lang="ko-KR" altLang="en-US" dirty="0" err="1"/>
              <a:t>임베딩</a:t>
            </a:r>
            <a:r>
              <a:rPr lang="en-US" altLang="ko-KR" baseline="-25000" dirty="0"/>
              <a:t>word embedding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63768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임베딩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단어 </a:t>
            </a:r>
            <a:r>
              <a:rPr lang="ko-KR" altLang="en-US" dirty="0" err="1"/>
              <a:t>임베딩이란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단어를 </a:t>
            </a:r>
            <a:r>
              <a:rPr lang="ko-KR" altLang="en-US" dirty="0" err="1"/>
              <a:t>저차원</a:t>
            </a:r>
            <a:r>
              <a:rPr lang="ko-KR" altLang="en-US" dirty="0"/>
              <a:t> 공간의 벡터로 표현하는 기법</a:t>
            </a:r>
            <a:endParaRPr lang="en-US" altLang="ko-KR" dirty="0"/>
          </a:p>
          <a:p>
            <a:pPr lvl="2"/>
            <a:r>
              <a:rPr lang="ko-KR" altLang="en-US" dirty="0"/>
              <a:t>보통 수백 차원을 사용</a:t>
            </a:r>
            <a:endParaRPr lang="en-US" altLang="ko-KR" dirty="0"/>
          </a:p>
          <a:p>
            <a:pPr lvl="2"/>
            <a:r>
              <a:rPr lang="ko-KR" altLang="en-US" dirty="0"/>
              <a:t>밀집 벡터임</a:t>
            </a:r>
            <a:endParaRPr lang="en-US" altLang="ko-KR" dirty="0"/>
          </a:p>
          <a:p>
            <a:pPr lvl="2"/>
            <a:r>
              <a:rPr lang="ko-KR" altLang="en-US" dirty="0"/>
              <a:t>단어의 의미를 표현</a:t>
            </a:r>
            <a:endParaRPr lang="en-US" altLang="ko-KR" dirty="0"/>
          </a:p>
          <a:p>
            <a:pPr lvl="2"/>
            <a:r>
              <a:rPr lang="ko-KR" altLang="en-US" dirty="0"/>
              <a:t>신경망 학습을 통해 알아냄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908720"/>
            <a:ext cx="2592288" cy="23612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3213716"/>
            <a:ext cx="7146342" cy="15114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4941168"/>
            <a:ext cx="7415361" cy="1496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066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29" y="2214207"/>
            <a:ext cx="7589288" cy="20895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임베딩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단어 </a:t>
            </a:r>
            <a:r>
              <a:rPr lang="ko-KR" altLang="en-US" dirty="0" err="1"/>
              <a:t>임베딩</a:t>
            </a:r>
            <a:r>
              <a:rPr lang="ko-KR" altLang="en-US" dirty="0"/>
              <a:t> 공간에서 다층 </a:t>
            </a:r>
            <a:r>
              <a:rPr lang="ko-KR" altLang="en-US" dirty="0" err="1"/>
              <a:t>퍼셉트론으로</a:t>
            </a:r>
            <a:r>
              <a:rPr lang="ko-KR" altLang="en-US" dirty="0"/>
              <a:t> </a:t>
            </a:r>
            <a:r>
              <a:rPr lang="en-US" altLang="ko-KR" dirty="0"/>
              <a:t>IMDB </a:t>
            </a:r>
            <a:r>
              <a:rPr lang="ko-KR" altLang="en-US" dirty="0"/>
              <a:t>인식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8-7(b)]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단어</a:t>
            </a:r>
            <a:r>
              <a:rPr lang="en-US" altLang="ko-KR" dirty="0"/>
              <a:t> </a:t>
            </a:r>
            <a:r>
              <a:rPr lang="ko-KR" altLang="en-US" dirty="0" err="1"/>
              <a:t>임베딩</a:t>
            </a:r>
            <a:r>
              <a:rPr lang="ko-KR" altLang="en-US" dirty="0"/>
              <a:t> 기술을 이용하여 </a:t>
            </a:r>
            <a:r>
              <a:rPr lang="en-US" altLang="ko-KR" dirty="0"/>
              <a:t>IMDB</a:t>
            </a:r>
            <a:r>
              <a:rPr lang="ko-KR" altLang="en-US" dirty="0"/>
              <a:t>의 샘플을 긍정과 부정으로 분류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6156176" y="3991733"/>
            <a:ext cx="288032" cy="382713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87824" y="4230430"/>
            <a:ext cx="5112568" cy="78274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샘플의 크기를 </a:t>
            </a:r>
            <a:r>
              <a:rPr lang="en-US" altLang="ko-KR" sz="1400" dirty="0" err="1">
                <a:solidFill>
                  <a:srgbClr val="0000FF"/>
                </a:solidFill>
              </a:rPr>
              <a:t>sample_siz</a:t>
            </a:r>
            <a:r>
              <a:rPr lang="en-US" altLang="ko-KR" sz="1400" dirty="0">
                <a:solidFill>
                  <a:srgbClr val="0000FF"/>
                </a:solidFill>
              </a:rPr>
              <a:t>(512)</a:t>
            </a:r>
            <a:r>
              <a:rPr lang="ko-KR" altLang="en-US" sz="1400" dirty="0">
                <a:solidFill>
                  <a:srgbClr val="0000FF"/>
                </a:solidFill>
              </a:rPr>
              <a:t>로 고정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sz="1400" dirty="0">
                <a:solidFill>
                  <a:srgbClr val="0000FF"/>
                </a:solidFill>
              </a:rPr>
              <a:t>512</a:t>
            </a:r>
            <a:r>
              <a:rPr lang="ko-KR" altLang="en-US" sz="1400" dirty="0">
                <a:solidFill>
                  <a:srgbClr val="0000FF"/>
                </a:solidFill>
              </a:rPr>
              <a:t>보다 작은 샘플은 </a:t>
            </a:r>
            <a:r>
              <a:rPr lang="en-US" altLang="ko-KR" sz="1400" dirty="0" err="1">
                <a:solidFill>
                  <a:srgbClr val="0000FF"/>
                </a:solidFill>
              </a:rPr>
              <a:t>pad_sequences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함수가 특수 문자로 채움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1128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841" y="1293133"/>
            <a:ext cx="5688632" cy="525572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154" y="950912"/>
            <a:ext cx="5688632" cy="346675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 flipH="1">
            <a:off x="3131840" y="967134"/>
            <a:ext cx="360040" cy="325999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469590" y="709322"/>
            <a:ext cx="3145846" cy="60043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Embedding </a:t>
            </a:r>
            <a:r>
              <a:rPr lang="ko-KR" altLang="en-US" sz="1400" dirty="0">
                <a:solidFill>
                  <a:srgbClr val="0000FF"/>
                </a:solidFill>
              </a:rPr>
              <a:t>함수는 </a:t>
            </a:r>
            <a:r>
              <a:rPr lang="en-US" altLang="ko-KR" sz="1400" dirty="0" err="1">
                <a:solidFill>
                  <a:srgbClr val="0000FF"/>
                </a:solidFill>
              </a:rPr>
              <a:t>input_dim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차원을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 err="1">
                <a:solidFill>
                  <a:srgbClr val="0000FF"/>
                </a:solidFill>
              </a:rPr>
              <a:t>output_dim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차원으로 축소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43760" y="1425168"/>
            <a:ext cx="4340607" cy="35728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>
                <a:solidFill>
                  <a:srgbClr val="0000FF"/>
                </a:solidFill>
              </a:rPr>
              <a:t>input_length</a:t>
            </a:r>
            <a:r>
              <a:rPr lang="en-US" altLang="ko-KR" sz="1400" dirty="0">
                <a:solidFill>
                  <a:srgbClr val="0000FF"/>
                </a:solidFill>
              </a:rPr>
              <a:t>*</a:t>
            </a:r>
            <a:r>
              <a:rPr lang="en-US" altLang="ko-KR" sz="1400" dirty="0" err="1">
                <a:solidFill>
                  <a:srgbClr val="0000FF"/>
                </a:solidFill>
              </a:rPr>
              <a:t>output_dim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구조의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</a:rPr>
              <a:t>텐서를</a:t>
            </a:r>
            <a:r>
              <a:rPr lang="ko-KR" altLang="en-US" sz="1400" dirty="0">
                <a:solidFill>
                  <a:srgbClr val="0000FF"/>
                </a:solidFill>
              </a:rPr>
              <a:t> 일렬로 펼침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3203848" y="1628800"/>
            <a:ext cx="360040" cy="144016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80995" y="2798853"/>
            <a:ext cx="3816424" cy="64049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0(</a:t>
            </a:r>
            <a:r>
              <a:rPr lang="ko-KR" altLang="en-US" sz="1400" dirty="0">
                <a:solidFill>
                  <a:srgbClr val="0000FF"/>
                </a:solidFill>
              </a:rPr>
              <a:t>부정</a:t>
            </a:r>
            <a:r>
              <a:rPr lang="en-US" altLang="ko-KR" sz="1400" dirty="0">
                <a:solidFill>
                  <a:srgbClr val="0000FF"/>
                </a:solidFill>
              </a:rPr>
              <a:t>) </a:t>
            </a:r>
            <a:r>
              <a:rPr lang="ko-KR" altLang="en-US" sz="1400" dirty="0">
                <a:solidFill>
                  <a:srgbClr val="0000FF"/>
                </a:solidFill>
              </a:rPr>
              <a:t>또는 </a:t>
            </a:r>
            <a:r>
              <a:rPr lang="en-US" altLang="ko-KR" sz="1400" dirty="0">
                <a:solidFill>
                  <a:srgbClr val="0000FF"/>
                </a:solidFill>
              </a:rPr>
              <a:t>1(</a:t>
            </a:r>
            <a:r>
              <a:rPr lang="ko-KR" altLang="en-US" sz="1400" dirty="0">
                <a:solidFill>
                  <a:srgbClr val="0000FF"/>
                </a:solidFill>
              </a:rPr>
              <a:t>긍정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r>
              <a:rPr lang="ko-KR" altLang="en-US" sz="1400" dirty="0">
                <a:solidFill>
                  <a:srgbClr val="0000FF"/>
                </a:solidFill>
              </a:rPr>
              <a:t>로 분류하므로 출력 노드는 </a:t>
            </a:r>
            <a:r>
              <a:rPr lang="en-US" altLang="ko-KR" sz="1400" dirty="0">
                <a:solidFill>
                  <a:srgbClr val="0000FF"/>
                </a:solidFill>
              </a:rPr>
              <a:t>1</a:t>
            </a:r>
            <a:r>
              <a:rPr lang="ko-KR" altLang="en-US" sz="1400" dirty="0">
                <a:solidFill>
                  <a:srgbClr val="0000FF"/>
                </a:solidFill>
              </a:rPr>
              <a:t>개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손실 함수는 </a:t>
            </a:r>
            <a:r>
              <a:rPr lang="en-US" altLang="ko-KR" sz="1400" dirty="0" err="1">
                <a:solidFill>
                  <a:srgbClr val="0000FF"/>
                </a:solidFill>
              </a:rPr>
              <a:t>binary_crossentropy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2987824" y="2193687"/>
            <a:ext cx="1080120" cy="73125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 flipH="1" flipV="1">
            <a:off x="3988840" y="2387615"/>
            <a:ext cx="79104" cy="537329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임베딩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0990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658" y="3128826"/>
            <a:ext cx="4662470" cy="36159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658" y="871336"/>
            <a:ext cx="4662470" cy="227329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임베딩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 flipH="1">
            <a:off x="4337974" y="2348880"/>
            <a:ext cx="90010" cy="251709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4396471" y="2089764"/>
            <a:ext cx="3816424" cy="35728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모델의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구조 </a:t>
            </a:r>
            <a:r>
              <a:rPr lang="en-US" altLang="ko-KR" sz="1400" dirty="0">
                <a:solidFill>
                  <a:srgbClr val="0000FF"/>
                </a:solidFill>
              </a:rPr>
              <a:t>Embedding-Flatten-Dense-Dense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2594884" y="4565951"/>
            <a:ext cx="248924" cy="38261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843808" y="4264898"/>
            <a:ext cx="2358212" cy="35728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테스트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집합에 대한 </a:t>
            </a:r>
            <a:r>
              <a:rPr lang="ko-KR" altLang="en-US" sz="1400" dirty="0" err="1">
                <a:solidFill>
                  <a:srgbClr val="0000FF"/>
                </a:solidFill>
              </a:rPr>
              <a:t>정확률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0842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8.5.4 LSTM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으로 인식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조기 멈춤 적용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LSTM</a:t>
            </a:r>
            <a:r>
              <a:rPr lang="ko-KR" altLang="en-US" dirty="0"/>
              <a:t>을 사용하는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8-8]</a:t>
            </a:r>
          </a:p>
          <a:p>
            <a:pPr lvl="1"/>
            <a:r>
              <a:rPr lang="ko-KR" altLang="en-US" dirty="0"/>
              <a:t>시계열 정보를 반영</a:t>
            </a:r>
            <a:r>
              <a:rPr lang="en-US" altLang="ko-KR" dirty="0"/>
              <a:t>([</a:t>
            </a:r>
            <a:r>
              <a:rPr lang="ko-KR" altLang="en-US" dirty="0"/>
              <a:t>프로그램 </a:t>
            </a:r>
            <a:r>
              <a:rPr lang="en-US" altLang="ko-KR" dirty="0"/>
              <a:t>8-7]</a:t>
            </a:r>
            <a:r>
              <a:rPr lang="ko-KR" altLang="en-US" dirty="0"/>
              <a:t>은 단지 단어 </a:t>
            </a:r>
            <a:r>
              <a:rPr lang="ko-KR" altLang="en-US" dirty="0" err="1"/>
              <a:t>임베딩에</a:t>
            </a:r>
            <a:r>
              <a:rPr lang="ko-KR" altLang="en-US" dirty="0"/>
              <a:t> 다층 </a:t>
            </a:r>
            <a:r>
              <a:rPr lang="ko-KR" altLang="en-US" dirty="0" err="1"/>
              <a:t>퍼셉트론을</a:t>
            </a:r>
            <a:r>
              <a:rPr lang="ko-KR" altLang="en-US" dirty="0"/>
              <a:t> 적용하여 </a:t>
            </a:r>
            <a:r>
              <a:rPr lang="ko-KR" altLang="en-US" dirty="0" err="1"/>
              <a:t>시계열</a:t>
            </a:r>
            <a:r>
              <a:rPr lang="ko-KR" altLang="en-US" dirty="0"/>
              <a:t> 정보를 이용하지 못함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조기 멈춤 적용</a:t>
            </a:r>
            <a:r>
              <a:rPr lang="en-US" altLang="ko-KR" dirty="0"/>
              <a:t>([</a:t>
            </a:r>
            <a:r>
              <a:rPr lang="ko-KR" altLang="en-US" dirty="0"/>
              <a:t>프로그램 </a:t>
            </a:r>
            <a:r>
              <a:rPr lang="en-US" altLang="ko-KR" dirty="0"/>
              <a:t>8-7]</a:t>
            </a:r>
            <a:r>
              <a:rPr lang="ko-KR" altLang="en-US" dirty="0"/>
              <a:t>의 실행 결과를 보면 세대 </a:t>
            </a:r>
            <a:r>
              <a:rPr lang="en-US" altLang="ko-KR" dirty="0"/>
              <a:t>1</a:t>
            </a:r>
            <a:r>
              <a:rPr lang="ko-KR" altLang="en-US" dirty="0"/>
              <a:t>에서 최고 성능을 이룬 후 개선 없음</a:t>
            </a:r>
            <a:r>
              <a:rPr lang="en-US" altLang="ko-KR" dirty="0"/>
              <a:t>). </a:t>
            </a:r>
            <a:r>
              <a:rPr lang="ko-KR" altLang="en-US" dirty="0"/>
              <a:t>조기 멈춤</a:t>
            </a:r>
            <a:r>
              <a:rPr lang="en-US" altLang="ko-KR" baseline="-25000" dirty="0"/>
              <a:t>early stopping</a:t>
            </a:r>
            <a:r>
              <a:rPr lang="ko-KR" altLang="en-US" dirty="0"/>
              <a:t>은 훈련 집합에 대해 덜 수렴했더라도 검증 집합에 대해 성능 개선이 없으면 학습을 마치는 전략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82" y="2747676"/>
            <a:ext cx="6084366" cy="391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7125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293" y="2732772"/>
            <a:ext cx="5784939" cy="37978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021" y="999275"/>
            <a:ext cx="5787212" cy="173349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8.5.4 LSTM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으로 인식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조기 멈춤 적용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5625492" y="3089424"/>
            <a:ext cx="242652" cy="584262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104939" y="1268760"/>
            <a:ext cx="3786905" cy="29619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가장 높은 성능을 발휘했을 때의 가중치를 취함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67509" y="3568048"/>
            <a:ext cx="3786905" cy="41636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훈련 집합의 </a:t>
            </a:r>
            <a:r>
              <a:rPr lang="en-US" altLang="ko-KR" sz="1400" dirty="0">
                <a:solidFill>
                  <a:srgbClr val="0000FF"/>
                </a:solidFill>
              </a:rPr>
              <a:t>20%</a:t>
            </a:r>
            <a:r>
              <a:rPr lang="ko-KR" altLang="en-US" sz="1400" dirty="0">
                <a:solidFill>
                  <a:srgbClr val="0000FF"/>
                </a:solidFill>
              </a:rPr>
              <a:t>를 떼어 검증 집합으로 사용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5508105" y="1153544"/>
            <a:ext cx="117386" cy="115216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830080" y="1484784"/>
            <a:ext cx="3020540" cy="29619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5 </a:t>
            </a:r>
            <a:r>
              <a:rPr lang="ko-KR" altLang="en-US" sz="1400" dirty="0">
                <a:solidFill>
                  <a:srgbClr val="0000FF"/>
                </a:solidFill>
              </a:rPr>
              <a:t>세대 동안 성능 향상 없으면 멈춤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4499994" y="1197191"/>
            <a:ext cx="396043" cy="345969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 flipV="1">
            <a:off x="2701682" y="3330431"/>
            <a:ext cx="97472" cy="12401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746861" y="3300670"/>
            <a:ext cx="2808312" cy="41636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err="1">
                <a:solidFill>
                  <a:srgbClr val="0000FF"/>
                </a:solidFill>
              </a:rPr>
              <a:t>콜백</a:t>
            </a:r>
            <a:r>
              <a:rPr lang="ko-KR" altLang="en-US" sz="1400" dirty="0">
                <a:solidFill>
                  <a:srgbClr val="0000FF"/>
                </a:solidFill>
              </a:rPr>
              <a:t> 함수를 통해 조기 멈춤 적용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840422" y="1746535"/>
            <a:ext cx="3020540" cy="29619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검증 집합에 대한 </a:t>
            </a:r>
            <a:r>
              <a:rPr lang="ko-KR" altLang="en-US" sz="1400" dirty="0" err="1">
                <a:solidFill>
                  <a:srgbClr val="0000FF"/>
                </a:solidFill>
              </a:rPr>
              <a:t>정확률을</a:t>
            </a:r>
            <a:r>
              <a:rPr lang="ko-KR" altLang="en-US" sz="1400" dirty="0">
                <a:solidFill>
                  <a:srgbClr val="0000FF"/>
                </a:solidFill>
              </a:rPr>
              <a:t> 조기 멈춤 기준으로 사용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 flipH="1" flipV="1">
            <a:off x="3262966" y="1186291"/>
            <a:ext cx="651586" cy="560244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5752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8.5.4 LSTM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으로 인식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조기 멈춤 적용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7" y="954475"/>
            <a:ext cx="4536503" cy="31403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7" y="4100810"/>
            <a:ext cx="4536503" cy="24965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35896" y="4725144"/>
            <a:ext cx="4788532" cy="41636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세대 </a:t>
            </a:r>
            <a:r>
              <a:rPr lang="en-US" altLang="ko-KR" sz="1400" dirty="0">
                <a:solidFill>
                  <a:srgbClr val="0000FF"/>
                </a:solidFill>
              </a:rPr>
              <a:t>3 </a:t>
            </a:r>
            <a:r>
              <a:rPr lang="ko-KR" altLang="en-US" sz="1400" dirty="0">
                <a:solidFill>
                  <a:srgbClr val="0000FF"/>
                </a:solidFill>
              </a:rPr>
              <a:t>이후 다섯 세대 동안 성능 향상이 없어 학습을 멈춤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2915816" y="5013176"/>
            <a:ext cx="720080" cy="648072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156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8.5.4 LSTM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으로 인식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조기 멈춤 적용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8-8]</a:t>
            </a:r>
            <a:r>
              <a:rPr lang="ko-KR" altLang="en-US" dirty="0"/>
              <a:t>과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8-7]</a:t>
            </a:r>
            <a:r>
              <a:rPr lang="ko-KR" altLang="en-US" dirty="0"/>
              <a:t>의 성능 분석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8-8]</a:t>
            </a:r>
            <a:r>
              <a:rPr lang="ko-KR" altLang="en-US" dirty="0"/>
              <a:t>은 </a:t>
            </a:r>
            <a:r>
              <a:rPr lang="en-US" altLang="ko-KR" dirty="0"/>
              <a:t>LSTM</a:t>
            </a:r>
            <a:r>
              <a:rPr lang="ko-KR" altLang="en-US" dirty="0"/>
              <a:t>을 사용해 </a:t>
            </a:r>
            <a:r>
              <a:rPr lang="ko-KR" altLang="en-US" dirty="0" err="1"/>
              <a:t>시계열</a:t>
            </a:r>
            <a:r>
              <a:rPr lang="ko-KR" altLang="en-US" dirty="0"/>
              <a:t> 특성을 반영하고 조기 멈춤을 적용해 더 유리한 상황인데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8-7]</a:t>
            </a:r>
            <a:r>
              <a:rPr lang="ko-KR" altLang="en-US" dirty="0"/>
              <a:t>보다 열등</a:t>
            </a:r>
            <a:r>
              <a:rPr lang="en-US" altLang="ko-KR" dirty="0"/>
              <a:t>. </a:t>
            </a:r>
            <a:r>
              <a:rPr lang="ko-KR" altLang="en-US" dirty="0"/>
              <a:t>왜</a:t>
            </a:r>
            <a:r>
              <a:rPr lang="en-US" altLang="ko-KR" dirty="0"/>
              <a:t>?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두 프로그램 모두 단어의 빈도수에 따라 분류하는 듯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/>
              <a:t>boring, terrible, bad </a:t>
            </a:r>
            <a:r>
              <a:rPr lang="ko-KR" altLang="en-US" dirty="0"/>
              <a:t>등이 많으면 부정</a:t>
            </a:r>
            <a:r>
              <a:rPr lang="en-US" altLang="ko-KR" dirty="0"/>
              <a:t>, wonderful, good </a:t>
            </a:r>
            <a:r>
              <a:rPr lang="ko-KR" altLang="en-US" dirty="0"/>
              <a:t>등이 자주 나타나면 긍정으로 분류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문장의 의미를 파악하지 못한 채 분류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, “To me all of the movies are terrible, but this one is not.’</a:t>
            </a:r>
            <a:r>
              <a:rPr lang="ko-KR" altLang="en-US" dirty="0"/>
              <a:t> 문장에서 </a:t>
            </a:r>
            <a:r>
              <a:rPr lang="en-US" altLang="ko-KR" dirty="0"/>
              <a:t>terrible</a:t>
            </a:r>
            <a:r>
              <a:rPr lang="ko-KR" altLang="en-US" dirty="0"/>
              <a:t>이 있다는 이유로 두 프로그램 모두 부정으로 분류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문장의 의미 이해하려면 발전된 자연어 처리 알고리즘 필요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다음 절에서 </a:t>
            </a:r>
            <a:r>
              <a:rPr lang="en-US" altLang="ko-KR" dirty="0"/>
              <a:t>word2vec</a:t>
            </a:r>
            <a:r>
              <a:rPr lang="ko-KR" altLang="en-US" dirty="0"/>
              <a:t>과 </a:t>
            </a:r>
            <a:r>
              <a:rPr lang="en-US" altLang="ko-KR" dirty="0" err="1"/>
              <a:t>GloVe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간략히</a:t>
            </a:r>
            <a:r>
              <a:rPr lang="en-US" altLang="ko-KR" dirty="0"/>
              <a:t> </a:t>
            </a:r>
            <a:r>
              <a:rPr lang="ko-KR" altLang="en-US" dirty="0"/>
              <a:t>소개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73419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미래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예측을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위한 데이터 준비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다중</a:t>
            </a:r>
            <a:r>
              <a:rPr lang="en-US" altLang="ko-KR" dirty="0"/>
              <a:t> </a:t>
            </a:r>
            <a:r>
              <a:rPr lang="ko-KR" altLang="en-US" dirty="0"/>
              <a:t>품목을 표현하는 데이터</a:t>
            </a:r>
            <a:endParaRPr lang="en-US" altLang="ko-KR" dirty="0"/>
          </a:p>
          <a:p>
            <a:pPr lvl="1"/>
            <a:r>
              <a:rPr lang="ko-KR" altLang="en-US" dirty="0"/>
              <a:t>벡터의 벡터 구조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상추와 오이라는 두 품목을 동시에 고려하는 데이터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88840"/>
            <a:ext cx="4464496" cy="151434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513710"/>
            <a:ext cx="4464496" cy="301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9110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8.5.5 word2vec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GloVe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단어를</a:t>
            </a:r>
            <a:r>
              <a:rPr lang="en-US" altLang="ko-KR" dirty="0"/>
              <a:t> </a:t>
            </a:r>
            <a:r>
              <a:rPr lang="ko-KR" altLang="en-US" dirty="0"/>
              <a:t>벡터 공간에 표현하는 단어 </a:t>
            </a:r>
            <a:r>
              <a:rPr lang="ko-KR" altLang="en-US" dirty="0" err="1"/>
              <a:t>임베딩</a:t>
            </a:r>
            <a:r>
              <a:rPr lang="ko-KR" altLang="en-US" dirty="0"/>
              <a:t> 기술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오래 전부터 연구되어온 아이디어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영국의 언어학자 퍼스 </a:t>
            </a:r>
            <a:r>
              <a:rPr lang="en-US" altLang="ko-KR" dirty="0"/>
              <a:t>“You shall know a word by the company it keeps.” </a:t>
            </a:r>
            <a:r>
              <a:rPr lang="ko-KR" altLang="en-US" dirty="0"/>
              <a:t>단어</a:t>
            </a:r>
            <a:r>
              <a:rPr lang="en-US" altLang="ko-KR" dirty="0"/>
              <a:t> </a:t>
            </a:r>
            <a:r>
              <a:rPr lang="ko-KR" altLang="en-US" dirty="0"/>
              <a:t>간의 상호작용이 매우 중요하다는 통찰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“</a:t>
            </a:r>
            <a:r>
              <a:rPr lang="ko-KR" altLang="en-US" dirty="0"/>
              <a:t>영화</a:t>
            </a:r>
            <a:r>
              <a:rPr lang="en-US" altLang="ko-KR" dirty="0"/>
              <a:t>”</a:t>
            </a:r>
            <a:r>
              <a:rPr lang="ko-KR" altLang="en-US" dirty="0"/>
              <a:t>라는 단어는 </a:t>
            </a:r>
            <a:r>
              <a:rPr lang="en-US" altLang="ko-KR" dirty="0"/>
              <a:t>“</a:t>
            </a:r>
            <a:r>
              <a:rPr lang="ko-KR" altLang="en-US" dirty="0"/>
              <a:t>아카데미</a:t>
            </a:r>
            <a:r>
              <a:rPr lang="en-US" altLang="ko-KR" dirty="0"/>
              <a:t>“, “</a:t>
            </a:r>
            <a:r>
              <a:rPr lang="ko-KR" altLang="en-US" dirty="0"/>
              <a:t>흥행</a:t>
            </a:r>
            <a:r>
              <a:rPr lang="en-US" altLang="ko-KR" dirty="0"/>
              <a:t>“ </a:t>
            </a:r>
            <a:r>
              <a:rPr lang="ko-KR" altLang="en-US" dirty="0"/>
              <a:t>등의 단어와 함께 등장할 가능성 높음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고전적인 기법들</a:t>
            </a:r>
            <a:r>
              <a:rPr lang="en-US" altLang="ko-KR" dirty="0"/>
              <a:t>: TF(term frequency), LSA, </a:t>
            </a:r>
            <a:r>
              <a:rPr lang="ko-KR" altLang="en-US" dirty="0"/>
              <a:t>신경망</a:t>
            </a:r>
            <a:r>
              <a:rPr lang="en-US" altLang="ko-KR" dirty="0"/>
              <a:t> </a:t>
            </a:r>
            <a:r>
              <a:rPr lang="ko-KR" altLang="en-US" dirty="0"/>
              <a:t>기법들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2010</a:t>
            </a:r>
            <a:r>
              <a:rPr lang="ko-KR" altLang="en-US" dirty="0"/>
              <a:t>년대에는 </a:t>
            </a:r>
            <a:r>
              <a:rPr lang="ko-KR" altLang="en-US" dirty="0" err="1"/>
              <a:t>딥러닝을</a:t>
            </a:r>
            <a:r>
              <a:rPr lang="ko-KR" altLang="en-US" dirty="0"/>
              <a:t> 활용한 단어 </a:t>
            </a:r>
            <a:r>
              <a:rPr lang="ko-KR" altLang="en-US" dirty="0" err="1"/>
              <a:t>임베딩</a:t>
            </a:r>
            <a:r>
              <a:rPr lang="ko-KR" altLang="en-US" dirty="0"/>
              <a:t> 기술이 주류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Word2vec(</a:t>
            </a:r>
            <a:r>
              <a:rPr lang="ko-KR" altLang="en-US" dirty="0"/>
              <a:t>구글</a:t>
            </a:r>
            <a:r>
              <a:rPr lang="en-US" altLang="ko-KR" dirty="0"/>
              <a:t>)</a:t>
            </a:r>
          </a:p>
          <a:p>
            <a:pPr lvl="3">
              <a:lnSpc>
                <a:spcPct val="150000"/>
              </a:lnSpc>
            </a:pPr>
            <a:r>
              <a:rPr lang="en-US" altLang="ko-KR" dirty="0"/>
              <a:t>1000</a:t>
            </a:r>
            <a:r>
              <a:rPr lang="ko-KR" altLang="en-US" dirty="0" err="1"/>
              <a:t>억개</a:t>
            </a:r>
            <a:r>
              <a:rPr lang="en-US" altLang="ko-KR" dirty="0"/>
              <a:t> </a:t>
            </a:r>
            <a:r>
              <a:rPr lang="ko-KR" altLang="en-US" dirty="0"/>
              <a:t>가량의</a:t>
            </a:r>
            <a:r>
              <a:rPr lang="en-US" altLang="ko-KR" dirty="0"/>
              <a:t> </a:t>
            </a:r>
            <a:r>
              <a:rPr lang="ko-KR" altLang="en-US" dirty="0"/>
              <a:t>뉴스를 모아둔 데이터셋으로 학습</a:t>
            </a:r>
            <a:r>
              <a:rPr lang="en-US" altLang="ko-KR" dirty="0"/>
              <a:t>. 300</a:t>
            </a:r>
            <a:r>
              <a:rPr lang="ko-KR" altLang="en-US" dirty="0"/>
              <a:t>만개 가량의 단어를 </a:t>
            </a:r>
            <a:r>
              <a:rPr lang="en-US" altLang="ko-KR" dirty="0"/>
              <a:t>300</a:t>
            </a:r>
            <a:r>
              <a:rPr lang="ko-KR" altLang="en-US" dirty="0"/>
              <a:t>차원 공간에 표현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GloVe</a:t>
            </a:r>
            <a:r>
              <a:rPr lang="en-US" altLang="ko-KR" dirty="0"/>
              <a:t>(</a:t>
            </a:r>
            <a:r>
              <a:rPr lang="ko-KR" altLang="en-US" dirty="0"/>
              <a:t>스탠퍼드 대학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위키피디아 문서 데이터를 사용하여 학습</a:t>
            </a:r>
            <a:r>
              <a:rPr lang="en-US" altLang="ko-KR" dirty="0"/>
              <a:t>. 40</a:t>
            </a:r>
            <a:r>
              <a:rPr lang="ko-KR" altLang="en-US" dirty="0"/>
              <a:t>만개 가량의 단어를 </a:t>
            </a:r>
            <a:r>
              <a:rPr lang="en-US" altLang="ko-KR" dirty="0"/>
              <a:t>50, 100, 200, 300 </a:t>
            </a:r>
            <a:r>
              <a:rPr lang="ko-KR" altLang="en-US" dirty="0"/>
              <a:t>차원 공간에 표현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268913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8.5.5 word2vec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GloVe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GloVe</a:t>
            </a:r>
            <a:r>
              <a:rPr lang="ko-KR" altLang="en-US" dirty="0"/>
              <a:t>로 단어 연관 관계를 찾는 프로그래밍 실습</a:t>
            </a:r>
            <a:endParaRPr lang="en-US" altLang="ko-KR" dirty="0"/>
          </a:p>
          <a:p>
            <a:pPr lvl="1"/>
            <a:r>
              <a:rPr lang="ko-KR" altLang="en-US" dirty="0"/>
              <a:t>파일 크기가 상대적으로 작은 </a:t>
            </a:r>
            <a:r>
              <a:rPr lang="en-US" altLang="ko-KR" dirty="0" err="1"/>
              <a:t>GloVE</a:t>
            </a:r>
            <a:r>
              <a:rPr lang="ko-KR" altLang="en-US" dirty="0"/>
              <a:t>를 가지고 실습</a:t>
            </a:r>
            <a:endParaRPr lang="en-US" altLang="ko-KR" dirty="0"/>
          </a:p>
          <a:p>
            <a:pPr lvl="1"/>
            <a:r>
              <a:rPr lang="en-US" altLang="ko-KR" dirty="0"/>
              <a:t>100</a:t>
            </a:r>
            <a:r>
              <a:rPr lang="ko-KR" altLang="en-US" dirty="0"/>
              <a:t>차원 파일인 </a:t>
            </a:r>
            <a:r>
              <a:rPr lang="en-US" altLang="ko-KR" dirty="0"/>
              <a:t>glove.6B.100d.txt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0" y="2204864"/>
            <a:ext cx="7594704" cy="3888432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 flipV="1">
            <a:off x="4427984" y="3501008"/>
            <a:ext cx="144016" cy="157409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572000" y="3501008"/>
            <a:ext cx="1647800" cy="4154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거리 계산용 함수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4307363" y="4246283"/>
            <a:ext cx="336645" cy="169569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572000" y="4248583"/>
            <a:ext cx="1647800" cy="4154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100</a:t>
            </a:r>
            <a:r>
              <a:rPr lang="ko-KR" altLang="en-US" sz="1400" dirty="0">
                <a:solidFill>
                  <a:srgbClr val="0000FF"/>
                </a:solidFill>
              </a:rPr>
              <a:t>차원 </a:t>
            </a:r>
            <a:r>
              <a:rPr lang="ko-KR" altLang="en-US" sz="1400" dirty="0" err="1">
                <a:solidFill>
                  <a:srgbClr val="0000FF"/>
                </a:solidFill>
              </a:rPr>
              <a:t>짜리</a:t>
            </a:r>
            <a:r>
              <a:rPr lang="ko-KR" altLang="en-US" sz="1400" dirty="0">
                <a:solidFill>
                  <a:srgbClr val="0000FF"/>
                </a:solidFill>
              </a:rPr>
              <a:t> 사용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1378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831" y="942655"/>
            <a:ext cx="6674321" cy="57468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8.5.5 word2vec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GloVe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2771800" y="1268760"/>
            <a:ext cx="1440160" cy="37253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211960" y="1355469"/>
            <a:ext cx="2501941" cy="621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문자열 표현을 벡터 형식으로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변환하고 </a:t>
            </a:r>
            <a:r>
              <a:rPr lang="ko-KR" altLang="en-US" sz="1400" dirty="0" err="1">
                <a:solidFill>
                  <a:srgbClr val="0000FF"/>
                </a:solidFill>
              </a:rPr>
              <a:t>딕셔너리에</a:t>
            </a:r>
            <a:r>
              <a:rPr lang="ko-KR" altLang="en-US" sz="1400" dirty="0">
                <a:solidFill>
                  <a:srgbClr val="0000FF"/>
                </a:solidFill>
              </a:rPr>
              <a:t> 저장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27837" y="2227314"/>
            <a:ext cx="2826700" cy="62188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매개변수</a:t>
            </a:r>
            <a:r>
              <a:rPr lang="en-US" altLang="ko-KR" sz="1400" dirty="0">
                <a:solidFill>
                  <a:srgbClr val="0000FF"/>
                </a:solidFill>
              </a:rPr>
              <a:t> vector</a:t>
            </a:r>
            <a:r>
              <a:rPr lang="ko-KR" altLang="en-US" sz="1400" dirty="0">
                <a:solidFill>
                  <a:srgbClr val="0000FF"/>
                </a:solidFill>
              </a:rPr>
              <a:t>와 가까운 순으로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정렬한 키를 반환하는 함수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3959932" y="2598289"/>
            <a:ext cx="267906" cy="32766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554864" y="3613421"/>
            <a:ext cx="3134381" cy="37164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‘movie’</a:t>
            </a:r>
            <a:r>
              <a:rPr lang="ko-KR" altLang="en-US" sz="1400" dirty="0">
                <a:solidFill>
                  <a:srgbClr val="0000FF"/>
                </a:solidFill>
              </a:rPr>
              <a:t>와 가장 가까운 </a:t>
            </a:r>
            <a:r>
              <a:rPr lang="en-US" altLang="ko-KR" sz="1400" dirty="0">
                <a:solidFill>
                  <a:srgbClr val="0000FF"/>
                </a:solidFill>
              </a:rPr>
              <a:t>5</a:t>
            </a:r>
            <a:r>
              <a:rPr lang="ko-KR" altLang="en-US" sz="1400" dirty="0">
                <a:solidFill>
                  <a:srgbClr val="0000FF"/>
                </a:solidFill>
              </a:rPr>
              <a:t>개 단어 찾기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5462930" y="3924221"/>
            <a:ext cx="158369" cy="20963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4274" y="4387370"/>
            <a:ext cx="2907560" cy="697814"/>
          </a:xfrm>
          <a:prstGeom prst="rect">
            <a:avLst/>
          </a:prstGeom>
          <a:ln w="12700">
            <a:solidFill>
              <a:srgbClr val="0000FF"/>
            </a:solidFill>
          </a:ln>
        </p:spPr>
      </p:pic>
      <p:sp>
        <p:nvSpPr>
          <p:cNvPr id="26" name="TextBox 25"/>
          <p:cNvSpPr txBox="1"/>
          <p:nvPr/>
        </p:nvSpPr>
        <p:spPr>
          <a:xfrm>
            <a:off x="3347865" y="4832878"/>
            <a:ext cx="2526410" cy="37164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32~34</a:t>
            </a:r>
            <a:r>
              <a:rPr lang="ko-KR" altLang="en-US" sz="1400" dirty="0">
                <a:solidFill>
                  <a:srgbClr val="0000FF"/>
                </a:solidFill>
              </a:rPr>
              <a:t>행 단어 연관 관계 추론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33154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653136"/>
            <a:ext cx="7061617" cy="184907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908720"/>
            <a:ext cx="7061617" cy="374441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8.5.5 word2vec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GloVe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123728" y="1340768"/>
            <a:ext cx="288032" cy="216024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339752" y="976556"/>
            <a:ext cx="4752528" cy="4154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단어 </a:t>
            </a:r>
            <a:r>
              <a:rPr lang="en-US" altLang="ko-KR" sz="1400" dirty="0">
                <a:solidFill>
                  <a:srgbClr val="0000FF"/>
                </a:solidFill>
              </a:rPr>
              <a:t>‘the’</a:t>
            </a:r>
            <a:r>
              <a:rPr lang="ko-KR" altLang="en-US" sz="1400" dirty="0">
                <a:solidFill>
                  <a:srgbClr val="0000FF"/>
                </a:solidFill>
              </a:rPr>
              <a:t>는 </a:t>
            </a:r>
            <a:r>
              <a:rPr lang="en-US" altLang="ko-KR" sz="1400" dirty="0">
                <a:solidFill>
                  <a:srgbClr val="0000FF"/>
                </a:solidFill>
              </a:rPr>
              <a:t>100</a:t>
            </a:r>
            <a:r>
              <a:rPr lang="ko-KR" altLang="en-US" sz="1400" dirty="0">
                <a:solidFill>
                  <a:srgbClr val="0000FF"/>
                </a:solidFill>
              </a:rPr>
              <a:t>차원 벡터 </a:t>
            </a:r>
            <a:r>
              <a:rPr lang="en-US" altLang="ko-KR" sz="1400" dirty="0">
                <a:solidFill>
                  <a:srgbClr val="0000FF"/>
                </a:solidFill>
              </a:rPr>
              <a:t>(-0.038194,-0.24487,…)</a:t>
            </a:r>
            <a:r>
              <a:rPr lang="ko-KR" altLang="en-US" sz="1400" dirty="0">
                <a:solidFill>
                  <a:srgbClr val="0000FF"/>
                </a:solidFill>
              </a:rPr>
              <a:t>로 표현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84945" y="4797152"/>
            <a:ext cx="2304256" cy="4154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가까운 단어 </a:t>
            </a:r>
            <a:r>
              <a:rPr lang="en-US" altLang="ko-KR" sz="1400" dirty="0">
                <a:solidFill>
                  <a:srgbClr val="0000FF"/>
                </a:solidFill>
              </a:rPr>
              <a:t>5</a:t>
            </a:r>
            <a:r>
              <a:rPr lang="ko-KR" altLang="en-US" sz="1400" dirty="0">
                <a:solidFill>
                  <a:srgbClr val="0000FF"/>
                </a:solidFill>
              </a:rPr>
              <a:t>개 찾기 결과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84945" y="5749805"/>
            <a:ext cx="2304256" cy="4154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단어 연관 관계 찾기 결과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6684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449935"/>
            <a:ext cx="7385273" cy="39247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8.5.5 word2vec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GloVe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고차원을</a:t>
            </a:r>
            <a:r>
              <a:rPr lang="en-US" altLang="ko-KR" dirty="0"/>
              <a:t> 2</a:t>
            </a:r>
            <a:r>
              <a:rPr lang="ko-KR" altLang="en-US" dirty="0"/>
              <a:t>차원 또는 </a:t>
            </a:r>
            <a:r>
              <a:rPr lang="en-US" altLang="ko-KR" dirty="0"/>
              <a:t>3</a:t>
            </a:r>
            <a:r>
              <a:rPr lang="ko-KR" altLang="en-US" dirty="0"/>
              <a:t>차원으로 축소하여 데이터를 가시화하는 기법</a:t>
            </a:r>
            <a:endParaRPr lang="en-US" altLang="ko-KR" dirty="0"/>
          </a:p>
          <a:p>
            <a:pPr lvl="1"/>
            <a:r>
              <a:rPr lang="en-US" altLang="ko-KR" dirty="0"/>
              <a:t>PCA, </a:t>
            </a:r>
            <a:r>
              <a:rPr lang="en-US" altLang="ko-KR" dirty="0" err="1"/>
              <a:t>iso</a:t>
            </a:r>
            <a:r>
              <a:rPr lang="en-US" altLang="ko-KR" dirty="0"/>
              <a:t>-contour </a:t>
            </a:r>
            <a:r>
              <a:rPr lang="ko-KR" altLang="en-US" dirty="0"/>
              <a:t>등 많은 기법이 있음</a:t>
            </a:r>
            <a:endParaRPr lang="en-US" altLang="ko-KR" dirty="0"/>
          </a:p>
          <a:p>
            <a:pPr lvl="1"/>
            <a:r>
              <a:rPr lang="en-US" altLang="ko-KR" dirty="0" err="1"/>
              <a:t>tsne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가장</a:t>
            </a:r>
            <a:r>
              <a:rPr lang="en-US" altLang="ko-KR" dirty="0"/>
              <a:t> </a:t>
            </a:r>
            <a:r>
              <a:rPr lang="ko-KR" altLang="en-US" dirty="0"/>
              <a:t>뛰어남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8-9(b)]</a:t>
            </a:r>
            <a:r>
              <a:rPr lang="ko-KR" altLang="en-US" dirty="0"/>
              <a:t>는 </a:t>
            </a:r>
            <a:r>
              <a:rPr lang="en-US" altLang="ko-KR" dirty="0" err="1"/>
              <a:t>tsne</a:t>
            </a:r>
            <a:r>
              <a:rPr lang="ko-KR" altLang="en-US" dirty="0"/>
              <a:t>를 사용하여 </a:t>
            </a:r>
            <a:r>
              <a:rPr lang="en-US" altLang="ko-KR" dirty="0"/>
              <a:t>100</a:t>
            </a:r>
            <a:r>
              <a:rPr lang="ko-KR" altLang="en-US" dirty="0"/>
              <a:t>차원 벡터를 </a:t>
            </a:r>
            <a:r>
              <a:rPr lang="en-US" altLang="ko-KR" dirty="0"/>
              <a:t>2</a:t>
            </a:r>
            <a:r>
              <a:rPr lang="ko-KR" altLang="en-US" dirty="0"/>
              <a:t>차원으로 변환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3203848" y="3780765"/>
            <a:ext cx="648074" cy="512331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851920" y="3573016"/>
            <a:ext cx="2448272" cy="4154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</a:t>
            </a:r>
            <a:r>
              <a:rPr lang="ko-KR" altLang="en-US" sz="1400" dirty="0">
                <a:solidFill>
                  <a:srgbClr val="0000FF"/>
                </a:solidFill>
              </a:rPr>
              <a:t>차원으로 축소하라는 지시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3959932" y="4412288"/>
            <a:ext cx="794490" cy="60088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754420" y="4204539"/>
            <a:ext cx="2448272" cy="4154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앞에 있는 </a:t>
            </a:r>
            <a:r>
              <a:rPr lang="en-US" altLang="ko-KR" sz="1400" dirty="0">
                <a:solidFill>
                  <a:srgbClr val="0000FF"/>
                </a:solidFill>
              </a:rPr>
              <a:t>100</a:t>
            </a:r>
            <a:r>
              <a:rPr lang="ko-KR" altLang="en-US" sz="1400" dirty="0">
                <a:solidFill>
                  <a:srgbClr val="0000FF"/>
                </a:solidFill>
              </a:rPr>
              <a:t>개만 시각화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0951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8.5.5 word2vec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GloVe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8546523" cy="4320480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2627784" y="1076896"/>
            <a:ext cx="325237" cy="623912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55776" y="764704"/>
            <a:ext cx="3168352" cy="4154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government</a:t>
            </a:r>
            <a:r>
              <a:rPr lang="ko-KR" altLang="en-US" sz="1400" dirty="0">
                <a:solidFill>
                  <a:srgbClr val="0000FF"/>
                </a:solidFill>
              </a:rPr>
              <a:t>와 </a:t>
            </a:r>
            <a:r>
              <a:rPr lang="en-US" altLang="ko-KR" sz="1400" dirty="0">
                <a:solidFill>
                  <a:srgbClr val="0000FF"/>
                </a:solidFill>
              </a:rPr>
              <a:t>state</a:t>
            </a:r>
            <a:r>
              <a:rPr lang="ko-KR" altLang="en-US" sz="1400" dirty="0">
                <a:solidFill>
                  <a:srgbClr val="0000FF"/>
                </a:solidFill>
              </a:rPr>
              <a:t>가 가까이 있음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3851920" y="1252210"/>
            <a:ext cx="1027483" cy="279758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874879" y="1044461"/>
            <a:ext cx="3168352" cy="4154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>
                <a:solidFill>
                  <a:srgbClr val="0000FF"/>
                </a:solidFill>
              </a:rPr>
              <a:t>i</a:t>
            </a:r>
            <a:r>
              <a:rPr lang="en-US" altLang="ko-KR" sz="1400" dirty="0">
                <a:solidFill>
                  <a:srgbClr val="0000FF"/>
                </a:solidFill>
              </a:rPr>
              <a:t>, we, you</a:t>
            </a:r>
            <a:r>
              <a:rPr lang="ko-KR" altLang="en-US" sz="1400" dirty="0">
                <a:solidFill>
                  <a:srgbClr val="0000FF"/>
                </a:solidFill>
              </a:rPr>
              <a:t>가 가까이 있음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4365661" y="1704256"/>
            <a:ext cx="562912" cy="284584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896583" y="1476509"/>
            <a:ext cx="3168352" cy="41549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can</a:t>
            </a:r>
            <a:r>
              <a:rPr lang="ko-KR" altLang="en-US" sz="1400" dirty="0">
                <a:solidFill>
                  <a:srgbClr val="0000FF"/>
                </a:solidFill>
              </a:rPr>
              <a:t>과 </a:t>
            </a:r>
            <a:r>
              <a:rPr lang="en-US" altLang="ko-KR" sz="1400" dirty="0">
                <a:solidFill>
                  <a:srgbClr val="0000FF"/>
                </a:solidFill>
              </a:rPr>
              <a:t>could</a:t>
            </a:r>
            <a:r>
              <a:rPr lang="ko-KR" altLang="en-US" sz="1400" dirty="0">
                <a:solidFill>
                  <a:srgbClr val="0000FF"/>
                </a:solidFill>
              </a:rPr>
              <a:t>가 가까이 있음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96789" y="5301750"/>
            <a:ext cx="3384376" cy="63152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시간에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관련된 </a:t>
            </a:r>
            <a:r>
              <a:rPr lang="en-US" altLang="ko-KR" sz="1400" dirty="0">
                <a:solidFill>
                  <a:srgbClr val="0000FF"/>
                </a:solidFill>
              </a:rPr>
              <a:t>when, time, after,</a:t>
            </a:r>
          </a:p>
          <a:p>
            <a:r>
              <a:rPr lang="en-US" altLang="ko-KR" sz="1400" dirty="0">
                <a:solidFill>
                  <a:srgbClr val="0000FF"/>
                </a:solidFill>
              </a:rPr>
              <a:t>First, last, years, new </a:t>
            </a:r>
            <a:r>
              <a:rPr lang="ko-KR" altLang="en-US" sz="1400" dirty="0">
                <a:solidFill>
                  <a:srgbClr val="0000FF"/>
                </a:solidFill>
              </a:rPr>
              <a:t>등이 가까이 있음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5" name="직선 화살표 연결선 14"/>
          <p:cNvCxnSpPr/>
          <p:nvPr/>
        </p:nvCxnSpPr>
        <p:spPr>
          <a:xfrm flipH="1" flipV="1">
            <a:off x="4596789" y="3429000"/>
            <a:ext cx="551275" cy="1944217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5292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8.1.3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시계열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데이터 사례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비트코인 가격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코인데스크에서 데이터 다운로드</a:t>
            </a:r>
            <a:endParaRPr lang="en-US" altLang="ko-KR" dirty="0"/>
          </a:p>
          <a:p>
            <a:pPr lvl="1"/>
            <a:r>
              <a:rPr lang="en-US" altLang="ko-KR" dirty="0"/>
              <a:t>www.coindesk.com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5549"/>
            <a:ext cx="7919864" cy="31849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5349566"/>
            <a:ext cx="7241257" cy="50193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3" y="5997361"/>
            <a:ext cx="7200800" cy="5034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83072" y="908720"/>
            <a:ext cx="4265392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[Currency, Date, Closing Price(USD),</a:t>
            </a:r>
          </a:p>
          <a:p>
            <a:r>
              <a:rPr lang="en-US" sz="1400" dirty="0">
                <a:solidFill>
                  <a:srgbClr val="0000FF"/>
                </a:solidFill>
              </a:rPr>
              <a:t>24h Open(USD), 24h High(USD), 24h Low(USD)]</a:t>
            </a:r>
            <a:r>
              <a:rPr lang="ko-KR" altLang="en-US" sz="1400" dirty="0">
                <a:solidFill>
                  <a:srgbClr val="0000FF"/>
                </a:solidFill>
              </a:rPr>
              <a:t>의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>
                <a:solidFill>
                  <a:srgbClr val="0000FF"/>
                </a:solidFill>
              </a:rPr>
              <a:t>6</a:t>
            </a:r>
            <a:r>
              <a:rPr lang="ko-KR" altLang="en-US" sz="1400" dirty="0">
                <a:solidFill>
                  <a:srgbClr val="0000FF"/>
                </a:solidFill>
              </a:rPr>
              <a:t>개 열로 구성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6012160" y="1412776"/>
            <a:ext cx="72008" cy="432048"/>
          </a:xfrm>
          <a:prstGeom prst="straightConnector1">
            <a:avLst/>
          </a:prstGeom>
          <a:ln w="127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409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18" y="1741991"/>
            <a:ext cx="7980387" cy="476177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8.1.3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시계열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데이터 사례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비트코인 가격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비트코인</a:t>
            </a:r>
            <a:r>
              <a:rPr lang="en-US" altLang="ko-KR" dirty="0"/>
              <a:t> </a:t>
            </a:r>
            <a:r>
              <a:rPr lang="ko-KR" altLang="en-US" dirty="0"/>
              <a:t>가격 데이터 읽기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8-1(a)]</a:t>
            </a:r>
          </a:p>
          <a:p>
            <a:pPr lvl="1"/>
            <a:r>
              <a:rPr lang="en-US" altLang="ko-KR" dirty="0"/>
              <a:t>pandas </a:t>
            </a:r>
            <a:r>
              <a:rPr lang="ko-KR" altLang="en-US" dirty="0"/>
              <a:t>라이브러리 이용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942665" y="2866081"/>
            <a:ext cx="460066" cy="106697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942665" y="2587415"/>
            <a:ext cx="309634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첫번째 행을 헤더로 사용하라는 지시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5292080" y="3224957"/>
            <a:ext cx="288032" cy="89792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02731" y="2947455"/>
            <a:ext cx="3773080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Closing Price </a:t>
            </a:r>
            <a:r>
              <a:rPr lang="ko-KR" altLang="en-US" sz="1400" dirty="0">
                <a:solidFill>
                  <a:srgbClr val="0000FF"/>
                </a:solidFill>
              </a:rPr>
              <a:t>행을 취하고 </a:t>
            </a:r>
            <a:r>
              <a:rPr lang="ko-KR" altLang="en-US" sz="1400" dirty="0" err="1">
                <a:solidFill>
                  <a:srgbClr val="0000FF"/>
                </a:solidFill>
              </a:rPr>
              <a:t>넘파이</a:t>
            </a:r>
            <a:r>
              <a:rPr lang="ko-KR" altLang="en-US" sz="1400" dirty="0">
                <a:solidFill>
                  <a:srgbClr val="0000FF"/>
                </a:solidFill>
              </a:rPr>
              <a:t> 배열로 변환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5321990" y="4698437"/>
            <a:ext cx="258122" cy="25771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580112" y="4923066"/>
            <a:ext cx="2239964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앞 쪽 다섯 개 샘플을 취함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60047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5902</TotalTime>
  <Words>2815</Words>
  <Application>Microsoft Office PowerPoint</Application>
  <PresentationFormat>화면 슬라이드 쇼(4:3)</PresentationFormat>
  <Paragraphs>1242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4" baseType="lpstr">
      <vt:lpstr>Arial</vt:lpstr>
      <vt:lpstr>Noto Sans</vt:lpstr>
      <vt:lpstr>맑은 고딕</vt:lpstr>
      <vt:lpstr>나눔손글씨 펜</vt:lpstr>
      <vt:lpstr>시스템 서체</vt:lpstr>
      <vt:lpstr>HY견고딕</vt:lpstr>
      <vt:lpstr>Wingdings</vt:lpstr>
      <vt:lpstr>Tahoma</vt:lpstr>
      <vt:lpstr>1_Office 테마</vt:lpstr>
      <vt:lpstr>8장</vt:lpstr>
      <vt:lpstr>Preview</vt:lpstr>
      <vt:lpstr>8.1 시계열 데이터의 이해</vt:lpstr>
      <vt:lpstr>8.1.1 시계열 데이터의 특성</vt:lpstr>
      <vt:lpstr>8.1.2 미래 예측을 위한 데이터 준비</vt:lpstr>
      <vt:lpstr>8.1.2 미래 예측을 위한 데이터 준비</vt:lpstr>
      <vt:lpstr>8.1.2 미래 예측을 위한 데이터 준비</vt:lpstr>
      <vt:lpstr>8.1.3 시계열 데이터 사례: 비트코인 가격</vt:lpstr>
      <vt:lpstr>8.1.3 시계열 데이터 사례: 비트코인 가격</vt:lpstr>
      <vt:lpstr>8.1.3 시계열 데이터 사례: 비트코인 가격</vt:lpstr>
      <vt:lpstr>8.1.3 시계열 데이터 사례: 비트코인 가격</vt:lpstr>
      <vt:lpstr>8.1.3 시계열 데이터 사례: 비트코인 가격</vt:lpstr>
      <vt:lpstr>8.1.3 시계열 데이터 사례: 비트코인 가격</vt:lpstr>
      <vt:lpstr>8.2 순환 신경망</vt:lpstr>
      <vt:lpstr>8.2.1 구조와 동작, 학습 알고리즘</vt:lpstr>
      <vt:lpstr>8.2.1 구조와 동작, 학습 알고리즘</vt:lpstr>
      <vt:lpstr>8.2.1 구조와 동작, 학습 알고리즘</vt:lpstr>
      <vt:lpstr>8.2.1 구조와 동작, 학습 알고리즘</vt:lpstr>
      <vt:lpstr>8.2.2 선별 기억력을 갖춘 LSTM</vt:lpstr>
      <vt:lpstr>SECTION 9-3 LSTM과 GRU 셀(4)</vt:lpstr>
      <vt:lpstr>PowerPoint 프레젠테이션</vt:lpstr>
      <vt:lpstr>8.2.2 선별 기억력을 갖춘 LSTM</vt:lpstr>
      <vt:lpstr>8.2.3 LSTM의 유연한 구조</vt:lpstr>
      <vt:lpstr>8.2.3 LSTM의 유연한 구조</vt:lpstr>
      <vt:lpstr>8.3 LSTM으로 시계열 예측하기 </vt:lpstr>
      <vt:lpstr>8.3.1 단일 채널 비트코인 가격 예측 </vt:lpstr>
      <vt:lpstr>8.3.1 단일 채널 비트코인 가격 예측 </vt:lpstr>
      <vt:lpstr>8.3.1 단일 채널 비트코인 가격 예측 </vt:lpstr>
      <vt:lpstr>8.3.1 단일 채널 비트코인 가격 예측 </vt:lpstr>
      <vt:lpstr>8.3.1 단일 채널 비트코인 가격 예측 </vt:lpstr>
      <vt:lpstr>8.3.2 성능 평가 </vt:lpstr>
      <vt:lpstr>8.3.2 성능 평가 </vt:lpstr>
      <vt:lpstr>8.3.3 다중 채널 비트코인 가격 예측 </vt:lpstr>
      <vt:lpstr>8.3.3 다중 채널 비트코인 가격 예측 </vt:lpstr>
      <vt:lpstr>8.3.3 다중 채널 비트코인 가격 예측 </vt:lpstr>
      <vt:lpstr>8.4 편곡하는 인공지능 </vt:lpstr>
      <vt:lpstr>8.4.1 ABC 악보 표기 </vt:lpstr>
      <vt:lpstr>8.4.1 ABC 악보 표기 </vt:lpstr>
      <vt:lpstr>8.4.2 LSTM으로 편곡 </vt:lpstr>
      <vt:lpstr>8.4.2 LSTM으로 편곡 </vt:lpstr>
      <vt:lpstr>8.4.2 LSTM으로 편곡 </vt:lpstr>
      <vt:lpstr>8.4.2 LSTM으로 편곡 </vt:lpstr>
      <vt:lpstr>8.4.2 LSTM으로 편곡 </vt:lpstr>
      <vt:lpstr>8.4.2 LSTM으로 편곡 </vt:lpstr>
      <vt:lpstr>8.4.2 LSTM으로 편곡 </vt:lpstr>
      <vt:lpstr>8.4.3 여러 곡을 이용한 학습 </vt:lpstr>
      <vt:lpstr>8.4.3 여러 곡을 이용한 학습 </vt:lpstr>
      <vt:lpstr>8.4.3 여러 곡을 이용한 학습 </vt:lpstr>
      <vt:lpstr>8.4.3 여러 곡을 이용한 학습 </vt:lpstr>
      <vt:lpstr>8.4.3 여러 곡을 이용한 학습 </vt:lpstr>
      <vt:lpstr>8.5 자연어 처리 </vt:lpstr>
      <vt:lpstr>8.5.1 텍스트 데이터에 대한 이해</vt:lpstr>
      <vt:lpstr>8.5.1 텍스트 데이터에 대한 이해</vt:lpstr>
      <vt:lpstr>8.5.1 텍스트 데이터에 대한 이해</vt:lpstr>
      <vt:lpstr>8.5.2 텍스트 데이터 사례: 영화평 데이터셋 IMDB</vt:lpstr>
      <vt:lpstr>8.5.2 텍스트 데이터 사례: 영화평 데이터셋 IMDB</vt:lpstr>
      <vt:lpstr>8.5.2 텍스트 데이터 사례: 영화평 데이터셋 IMDB</vt:lpstr>
      <vt:lpstr>8.5.2 텍스트 데이터 사례: 영화평 데이터셋 IMDB</vt:lpstr>
      <vt:lpstr>8.5.2 텍스트 데이터 사례: 영화평 데이터셋 IMDB</vt:lpstr>
      <vt:lpstr>8.5.2 텍스트 데이터 사례: 영화평 데이터셋 IMDB</vt:lpstr>
      <vt:lpstr>8.5.3 단어 임베딩</vt:lpstr>
      <vt:lpstr>8.5.3 단어 임베딩</vt:lpstr>
      <vt:lpstr>8.5.3 단어 임베딩</vt:lpstr>
      <vt:lpstr>8.5.3 단어 임베딩</vt:lpstr>
      <vt:lpstr>8.5.3 단어 임베딩</vt:lpstr>
      <vt:lpstr>8.5.4 LSTM으로 인식: 조기 멈춤 적용</vt:lpstr>
      <vt:lpstr>8.5.4 LSTM으로 인식: 조기 멈춤 적용</vt:lpstr>
      <vt:lpstr>8.5.4 LSTM으로 인식: 조기 멈춤 적용</vt:lpstr>
      <vt:lpstr>8.5.4 LSTM으로 인식: 조기 멈춤 적용</vt:lpstr>
      <vt:lpstr>8.5.5 word2vec과 GloVe</vt:lpstr>
      <vt:lpstr>8.5.5 word2vec과 GloVe</vt:lpstr>
      <vt:lpstr>8.5.5 word2vec과 GloVe</vt:lpstr>
      <vt:lpstr>8.5.5 word2vec과 GloVe</vt:lpstr>
      <vt:lpstr>8.5.5 word2vec과 GloVe</vt:lpstr>
      <vt:lpstr>8.5.5 word2vec과 GloVe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Lee</cp:lastModifiedBy>
  <cp:revision>565</cp:revision>
  <dcterms:created xsi:type="dcterms:W3CDTF">2006-10-05T04:04:58Z</dcterms:created>
  <dcterms:modified xsi:type="dcterms:W3CDTF">2024-10-01T11:13:32Z</dcterms:modified>
</cp:coreProperties>
</file>